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2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84" r:id="rId14"/>
    <p:sldId id="269" r:id="rId15"/>
    <p:sldId id="285" r:id="rId16"/>
    <p:sldId id="270" r:id="rId17"/>
    <p:sldId id="286" r:id="rId18"/>
    <p:sldId id="271" r:id="rId19"/>
    <p:sldId id="272" r:id="rId20"/>
    <p:sldId id="273" r:id="rId21"/>
    <p:sldId id="287" r:id="rId22"/>
    <p:sldId id="283" r:id="rId23"/>
    <p:sldId id="274" r:id="rId24"/>
    <p:sldId id="276" r:id="rId25"/>
    <p:sldId id="278" r:id="rId26"/>
    <p:sldId id="280" r:id="rId27"/>
    <p:sldId id="281" r:id="rId28"/>
    <p:sldId id="279" r:id="rId29"/>
    <p:sldId id="289" r:id="rId30"/>
    <p:sldId id="288" r:id="rId31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FB279-2983-494F-B9E6-5EE87F8AA362}" type="datetimeFigureOut">
              <a:rPr lang="it-IT" smtClean="0"/>
              <a:pPr/>
              <a:t>01/03/2019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D657EC-8278-4753-BC19-DFC31E1CC3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7165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pPr/>
              <a:t>01/03/2019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11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pPr/>
              <a:t>01/03/2019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255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pPr/>
              <a:t>01/03/2019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32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pPr/>
              <a:t>01/03/2019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00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pPr/>
              <a:t>01/03/2019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94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pPr/>
              <a:t>01/03/2019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92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pPr/>
              <a:t>01/03/2019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25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pPr/>
              <a:t>01/03/2019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099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pPr/>
              <a:t>01/03/2019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02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pPr/>
              <a:t>01/03/2019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69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pPr/>
              <a:t>01/03/2019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44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1CACC-D55C-4132-8537-F6296D52B98A}" type="datetimeFigureOut">
              <a:rPr lang="it-IT" smtClean="0"/>
              <a:pPr/>
              <a:t>01/03/2019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13E71-E0A5-4A2C-8B02-34047469609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77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benedetta.riciputi2@unibo.it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862" y="62143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62401"/>
          </a:xfrm>
        </p:spPr>
        <p:txBody>
          <a:bodyPr>
            <a:normAutofit/>
          </a:bodyPr>
          <a:lstStyle/>
          <a:p>
            <a:r>
              <a:rPr lang="it-IT" sz="6600" b="1" dirty="0" err="1" smtClean="0">
                <a:solidFill>
                  <a:srgbClr val="92D050"/>
                </a:solidFill>
                <a:latin typeface="+mn-lt"/>
              </a:rPr>
              <a:t>A</a:t>
            </a:r>
            <a:r>
              <a:rPr lang="it-IT" sz="6600" b="1" dirty="0" err="1" smtClean="0">
                <a:solidFill>
                  <a:srgbClr val="0070C0"/>
                </a:solidFill>
                <a:latin typeface="+mn-lt"/>
              </a:rPr>
              <a:t>cnp</a:t>
            </a:r>
            <a:r>
              <a:rPr lang="it-IT" sz="66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it-IT" sz="6600" b="1" dirty="0" smtClean="0">
                <a:solidFill>
                  <a:srgbClr val="92D050"/>
                </a:solidFill>
                <a:latin typeface="+mn-lt"/>
              </a:rPr>
              <a:t>r</a:t>
            </a:r>
            <a:r>
              <a:rPr lang="it-IT" sz="6600" b="1" dirty="0" smtClean="0">
                <a:solidFill>
                  <a:srgbClr val="0070C0"/>
                </a:solidFill>
                <a:latin typeface="+mn-lt"/>
              </a:rPr>
              <a:t>evisionato</a:t>
            </a:r>
            <a:endParaRPr lang="it-IT" sz="6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98862" y="2585258"/>
            <a:ext cx="9923814" cy="3782291"/>
          </a:xfrm>
        </p:spPr>
        <p:txBody>
          <a:bodyPr>
            <a:normAutofit/>
          </a:bodyPr>
          <a:lstStyle/>
          <a:p>
            <a:r>
              <a:rPr lang="it-IT" sz="3600" i="1" dirty="0">
                <a:solidFill>
                  <a:srgbClr val="0070C0"/>
                </a:solidFill>
                <a:latin typeface="Calibri" panose="020F0502020204030204" pitchFamily="34" charset="0"/>
              </a:rPr>
              <a:t>l</a:t>
            </a:r>
            <a:r>
              <a:rPr lang="it-IT" sz="36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e regole e i periodici elettronici</a:t>
            </a:r>
          </a:p>
          <a:p>
            <a:endParaRPr lang="it-IT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it-IT" dirty="0" smtClean="0">
                <a:solidFill>
                  <a:srgbClr val="0070C0"/>
                </a:solidFill>
                <a:latin typeface="Calibri" panose="020F0502020204030204" pitchFamily="34" charset="0"/>
              </a:rPr>
              <a:t>1 </a:t>
            </a:r>
            <a:r>
              <a:rPr lang="it-IT" dirty="0">
                <a:solidFill>
                  <a:srgbClr val="0070C0"/>
                </a:solidFill>
                <a:latin typeface="Calibri" panose="020F0502020204030204" pitchFamily="34" charset="0"/>
              </a:rPr>
              <a:t>marzo 2019</a:t>
            </a:r>
          </a:p>
          <a:p>
            <a:r>
              <a:rPr lang="it-IT" sz="41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Come </a:t>
            </a:r>
            <a:r>
              <a:rPr lang="it-IT" sz="4100" b="1" dirty="0">
                <a:solidFill>
                  <a:srgbClr val="0070C0"/>
                </a:solidFill>
                <a:latin typeface="Calibri" panose="020F0502020204030204" pitchFamily="34" charset="0"/>
              </a:rPr>
              <a:t>gestire le nuove condizioni di accesso</a:t>
            </a:r>
          </a:p>
          <a:p>
            <a:r>
              <a:rPr lang="it-IT" dirty="0" smtClean="0">
                <a:solidFill>
                  <a:srgbClr val="0070C0"/>
                </a:solidFill>
                <a:latin typeface="Calibri" panose="020F0502020204030204" pitchFamily="34" charset="0"/>
              </a:rPr>
              <a:t>Benedetta Riciputi</a:t>
            </a:r>
          </a:p>
          <a:p>
            <a:r>
              <a:rPr lang="it-IT" dirty="0" smtClean="0">
                <a:solidFill>
                  <a:srgbClr val="0070C0"/>
                </a:solidFill>
                <a:latin typeface="Calibri" panose="020F0502020204030204" pitchFamily="34" charset="0"/>
              </a:rPr>
              <a:t>GdL </a:t>
            </a:r>
            <a:r>
              <a:rPr lang="it-IT" dirty="0" smtClean="0">
                <a:solidFill>
                  <a:srgbClr val="0070C0"/>
                </a:solidFill>
                <a:latin typeface="Calibri" panose="020F0502020204030204" pitchFamily="34" charset="0"/>
              </a:rPr>
              <a:t>Periodici Elettronici ACNP</a:t>
            </a:r>
            <a:endParaRPr lang="it-IT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84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3100" dirty="0" smtClean="0">
                <a:solidFill>
                  <a:srgbClr val="0070C0"/>
                </a:solidFill>
              </a:rPr>
              <a:t>Inserire una nuova condizione</a:t>
            </a:r>
            <a:endParaRPr lang="it-IT" sz="31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3"/>
            </a:pPr>
            <a:r>
              <a:rPr lang="it-IT" sz="2200" b="1" dirty="0" smtClean="0"/>
              <a:t>Inserire </a:t>
            </a:r>
            <a:r>
              <a:rPr lang="it-IT" sz="2200" dirty="0"/>
              <a:t>una </a:t>
            </a:r>
            <a:r>
              <a:rPr lang="it-IT" sz="2200" b="1" dirty="0"/>
              <a:t>nuova</a:t>
            </a:r>
            <a:r>
              <a:rPr lang="it-IT" sz="2200" dirty="0"/>
              <a:t> condizione </a:t>
            </a:r>
            <a:r>
              <a:rPr lang="it-IT" sz="2200" dirty="0" smtClean="0"/>
              <a:t>di accesso secondo </a:t>
            </a:r>
            <a:r>
              <a:rPr lang="it-IT" sz="2200" dirty="0"/>
              <a:t>la nuova modalità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dirty="0"/>
              <a:t>Il gestionale invita a compilare </a:t>
            </a:r>
            <a:r>
              <a:rPr lang="it-IT" sz="2200" dirty="0" smtClean="0"/>
              <a:t>la </a:t>
            </a:r>
            <a:r>
              <a:rPr lang="it-IT" sz="2200" b="1" dirty="0" smtClean="0"/>
              <a:t>sezione </a:t>
            </a:r>
            <a:r>
              <a:rPr lang="it-IT" sz="2200" b="1" i="1" dirty="0" smtClean="0"/>
              <a:t>«Piattaforma </a:t>
            </a:r>
            <a:r>
              <a:rPr lang="it-IT" sz="2200" b="1" i="1" dirty="0"/>
              <a:t>o rivista in sito </a:t>
            </a:r>
            <a:r>
              <a:rPr lang="it-IT" sz="2200" b="1" i="1" dirty="0" smtClean="0"/>
              <a:t>web»</a:t>
            </a:r>
            <a:r>
              <a:rPr lang="it-IT" sz="2200" dirty="0" smtClean="0"/>
              <a:t>: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endParaRPr lang="it-IT" sz="2200" dirty="0" smtClean="0"/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endParaRPr lang="it-IT" sz="2200" dirty="0" smtClean="0"/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endParaRPr lang="it-IT" sz="2200" dirty="0" smtClean="0"/>
          </a:p>
          <a:p>
            <a:pPr marL="0" indent="0">
              <a:buNone/>
            </a:pPr>
            <a:r>
              <a:rPr lang="it-IT" sz="2200" dirty="0" smtClean="0"/>
              <a:t>Il </a:t>
            </a:r>
            <a:r>
              <a:rPr lang="it-IT" sz="2200" dirty="0"/>
              <a:t>campo è ad </a:t>
            </a:r>
            <a:r>
              <a:rPr lang="it-IT" sz="2200" b="1" dirty="0"/>
              <a:t>auto-compilazione</a:t>
            </a:r>
            <a:r>
              <a:rPr lang="it-IT" sz="2200" dirty="0"/>
              <a:t> e </a:t>
            </a:r>
            <a:r>
              <a:rPr lang="it-IT" sz="2200" b="1" dirty="0"/>
              <a:t>case insensitive</a:t>
            </a:r>
            <a:endParaRPr lang="it-IT" sz="2200" dirty="0"/>
          </a:p>
          <a:p>
            <a:pPr marL="0" indent="0">
              <a:buNone/>
            </a:pPr>
            <a:endParaRPr lang="it-IT" sz="2200" dirty="0" smtClean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242307"/>
            <a:ext cx="9750829" cy="2078951"/>
          </a:xfrm>
          <a:prstGeom prst="rect">
            <a:avLst/>
          </a:prstGeom>
          <a:ln w="28575">
            <a:noFill/>
          </a:ln>
        </p:spPr>
      </p:pic>
      <p:sp>
        <p:nvSpPr>
          <p:cNvPr id="5" name="Rettangolo 4"/>
          <p:cNvSpPr/>
          <p:nvPr/>
        </p:nvSpPr>
        <p:spPr>
          <a:xfrm>
            <a:off x="950421" y="3990836"/>
            <a:ext cx="9526386" cy="58189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11" name="Freccia a destra 10"/>
          <p:cNvSpPr/>
          <p:nvPr/>
        </p:nvSpPr>
        <p:spPr>
          <a:xfrm>
            <a:off x="2967446" y="4672672"/>
            <a:ext cx="665216" cy="274320"/>
          </a:xfrm>
          <a:prstGeom prst="rightArrow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817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3100" dirty="0" smtClean="0">
                <a:solidFill>
                  <a:srgbClr val="0070C0"/>
                </a:solidFill>
              </a:rPr>
              <a:t>Selezionare una piattaforma dalla lista</a:t>
            </a:r>
            <a:endParaRPr lang="it-IT" sz="31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708178" cy="46832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it-IT" sz="2200" dirty="0" smtClean="0"/>
              <a:t>Quando </a:t>
            </a:r>
            <a:r>
              <a:rPr lang="it-IT" sz="2200" dirty="0"/>
              <a:t>la piattaforma che si sta cercando è già </a:t>
            </a:r>
            <a:r>
              <a:rPr lang="it-IT" sz="2200" b="1" dirty="0"/>
              <a:t>presente</a:t>
            </a:r>
            <a:r>
              <a:rPr lang="it-IT" sz="2200" dirty="0"/>
              <a:t>, la si </a:t>
            </a:r>
            <a:r>
              <a:rPr lang="it-IT" sz="2200" b="1" dirty="0"/>
              <a:t>seleziona</a:t>
            </a:r>
            <a:r>
              <a:rPr lang="it-IT" sz="2200" dirty="0"/>
              <a:t> dalla lista:</a:t>
            </a:r>
          </a:p>
          <a:p>
            <a:pPr marL="0" indent="0">
              <a:buNone/>
            </a:pPr>
            <a:endParaRPr lang="it-IT" sz="2200" b="1" dirty="0" smtClean="0"/>
          </a:p>
          <a:p>
            <a:pPr marL="0" indent="0">
              <a:buNone/>
            </a:pPr>
            <a:endParaRPr lang="it-IT" sz="2200" b="1" dirty="0"/>
          </a:p>
          <a:p>
            <a:pPr marL="0" indent="0">
              <a:buNone/>
            </a:pPr>
            <a:endParaRPr lang="it-IT" sz="2200" b="1" dirty="0" smtClean="0"/>
          </a:p>
          <a:p>
            <a:pPr marL="0" indent="0">
              <a:buNone/>
            </a:pPr>
            <a:endParaRPr lang="it-IT" sz="2200" b="1" dirty="0"/>
          </a:p>
          <a:p>
            <a:pPr marL="0" indent="0">
              <a:buNone/>
            </a:pPr>
            <a:endParaRPr lang="it-IT" sz="2200" b="1" dirty="0" smtClean="0"/>
          </a:p>
          <a:p>
            <a:pPr marL="0" indent="0">
              <a:buNone/>
            </a:pPr>
            <a:endParaRPr lang="it-IT" sz="2200" b="1" dirty="0"/>
          </a:p>
          <a:p>
            <a:pPr marL="0" indent="0">
              <a:buNone/>
            </a:pPr>
            <a:endParaRPr lang="it-IT" sz="2200" b="1" dirty="0" smtClean="0"/>
          </a:p>
          <a:p>
            <a:pPr marL="0" indent="0">
              <a:buNone/>
            </a:pPr>
            <a:endParaRPr lang="it-IT" sz="2200" b="1" dirty="0"/>
          </a:p>
          <a:p>
            <a:pPr marL="0" indent="0">
              <a:buNone/>
            </a:pPr>
            <a:endParaRPr lang="it-IT" sz="2200" dirty="0" smtClean="0"/>
          </a:p>
          <a:p>
            <a:pPr marL="0" indent="0">
              <a:buNone/>
            </a:pPr>
            <a:r>
              <a:rPr lang="it-IT" sz="2200" dirty="0" smtClean="0"/>
              <a:t>Alle </a:t>
            </a:r>
            <a:r>
              <a:rPr lang="it-IT" sz="2200" b="1" dirty="0"/>
              <a:t>piattaforme</a:t>
            </a:r>
            <a:r>
              <a:rPr lang="it-IT" sz="2200" dirty="0"/>
              <a:t> è già </a:t>
            </a:r>
            <a:r>
              <a:rPr lang="it-IT" sz="2200" b="1" dirty="0" err="1"/>
              <a:t>pre</a:t>
            </a:r>
            <a:r>
              <a:rPr lang="it-IT" sz="2200" b="1" dirty="0"/>
              <a:t>-abbinato</a:t>
            </a:r>
            <a:r>
              <a:rPr lang="it-IT" sz="2200" dirty="0"/>
              <a:t> un </a:t>
            </a:r>
            <a:r>
              <a:rPr lang="it-IT" sz="2200" b="1" dirty="0" err="1"/>
              <a:t>url</a:t>
            </a:r>
            <a:endParaRPr lang="it-IT" sz="2200" b="1" dirty="0"/>
          </a:p>
          <a:p>
            <a:pPr marL="0" indent="0">
              <a:buNone/>
            </a:pPr>
            <a:endParaRPr lang="it-IT" sz="2200" b="1" dirty="0" smtClean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2309446"/>
            <a:ext cx="9083607" cy="3634153"/>
          </a:xfrm>
          <a:prstGeom prst="rect">
            <a:avLst/>
          </a:prstGeom>
        </p:spPr>
      </p:pic>
      <p:sp>
        <p:nvSpPr>
          <p:cNvPr id="6" name="Freccia a destra 5"/>
          <p:cNvSpPr/>
          <p:nvPr/>
        </p:nvSpPr>
        <p:spPr>
          <a:xfrm>
            <a:off x="3557847" y="4339244"/>
            <a:ext cx="789710" cy="249381"/>
          </a:xfrm>
          <a:prstGeom prst="rightArrow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145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3100" dirty="0" smtClean="0">
                <a:solidFill>
                  <a:srgbClr val="0070C0"/>
                </a:solidFill>
              </a:rPr>
              <a:t>Piattaforme mono-editore</a:t>
            </a:r>
            <a:endParaRPr lang="it-IT" sz="31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 smtClean="0"/>
              <a:t>Le </a:t>
            </a:r>
            <a:r>
              <a:rPr lang="it-IT" sz="2200" dirty="0"/>
              <a:t>piattaforme sono suddivise in </a:t>
            </a:r>
            <a:r>
              <a:rPr lang="it-IT" sz="2200" b="1" dirty="0" smtClean="0"/>
              <a:t>mono-editore</a:t>
            </a:r>
            <a:r>
              <a:rPr lang="it-IT" sz="2200" dirty="0" smtClean="0"/>
              <a:t> e </a:t>
            </a:r>
            <a:r>
              <a:rPr lang="it-IT" sz="2200" b="1" dirty="0" smtClean="0"/>
              <a:t>multi-editore</a:t>
            </a:r>
          </a:p>
          <a:p>
            <a:r>
              <a:rPr lang="it-IT" sz="2200" dirty="0" smtClean="0"/>
              <a:t>Per le </a:t>
            </a:r>
            <a:r>
              <a:rPr lang="it-IT" sz="2200" b="1" dirty="0" smtClean="0"/>
              <a:t>piattaforme mono-editore </a:t>
            </a:r>
            <a:r>
              <a:rPr lang="it-IT" sz="2200" dirty="0" smtClean="0"/>
              <a:t>anche l’</a:t>
            </a:r>
            <a:r>
              <a:rPr lang="it-IT" sz="2200" b="1" dirty="0" smtClean="0"/>
              <a:t>editore</a:t>
            </a:r>
            <a:r>
              <a:rPr lang="it-IT" sz="2200" dirty="0" smtClean="0"/>
              <a:t> è già </a:t>
            </a:r>
            <a:r>
              <a:rPr lang="it-IT" sz="2200" b="1" dirty="0" err="1" smtClean="0"/>
              <a:t>pre</a:t>
            </a:r>
            <a:r>
              <a:rPr lang="it-IT" sz="2200" b="1" dirty="0" smtClean="0"/>
              <a:t>-abbinato</a:t>
            </a:r>
            <a:r>
              <a:rPr lang="it-IT" sz="2200" dirty="0" smtClean="0"/>
              <a:t>: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endParaRPr lang="it-IT" sz="2200" dirty="0"/>
          </a:p>
        </p:txBody>
      </p:sp>
      <p:pic>
        <p:nvPicPr>
          <p:cNvPr id="5" name="Immagine 4"/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2715360"/>
            <a:ext cx="8979131" cy="359654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838200" y="4256116"/>
            <a:ext cx="8463742" cy="59851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316778" y="5552902"/>
            <a:ext cx="2044931" cy="35744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a destra 7"/>
          <p:cNvSpPr/>
          <p:nvPr/>
        </p:nvSpPr>
        <p:spPr>
          <a:xfrm>
            <a:off x="2618509" y="5960832"/>
            <a:ext cx="698269" cy="293485"/>
          </a:xfrm>
          <a:prstGeom prst="rightArrow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34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3100" dirty="0" smtClean="0">
                <a:solidFill>
                  <a:srgbClr val="0070C0"/>
                </a:solidFill>
              </a:rPr>
              <a:t>Visualizzazione della condizione nel gestionale</a:t>
            </a:r>
            <a:endParaRPr lang="it-IT" sz="31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endParaRPr lang="it-IT" sz="2200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446" y="1955007"/>
            <a:ext cx="9515475" cy="5438775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130531" y="4015199"/>
            <a:ext cx="1413164" cy="45432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1130531" y="4547062"/>
            <a:ext cx="955964" cy="42394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1130531" y="3566160"/>
            <a:ext cx="2177934" cy="37407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3566160" y="4015199"/>
            <a:ext cx="2809702" cy="4543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3566160" y="4547062"/>
            <a:ext cx="2493818" cy="423949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3566160" y="3566160"/>
            <a:ext cx="5336771" cy="374073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sinistra 15"/>
          <p:cNvSpPr/>
          <p:nvPr/>
        </p:nvSpPr>
        <p:spPr>
          <a:xfrm>
            <a:off x="6525491" y="2493819"/>
            <a:ext cx="573578" cy="473826"/>
          </a:xfrm>
          <a:prstGeom prst="leftArrow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109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3100" dirty="0" smtClean="0">
                <a:solidFill>
                  <a:srgbClr val="0070C0"/>
                </a:solidFill>
              </a:rPr>
              <a:t>Piattaforme multi-editore (1)</a:t>
            </a:r>
            <a:endParaRPr lang="it-IT" sz="31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5672"/>
          </a:xfrm>
        </p:spPr>
        <p:txBody>
          <a:bodyPr>
            <a:normAutofit/>
          </a:bodyPr>
          <a:lstStyle/>
          <a:p>
            <a:r>
              <a:rPr lang="it-IT" sz="2200" dirty="0" smtClean="0"/>
              <a:t>In caso di </a:t>
            </a:r>
            <a:r>
              <a:rPr lang="it-IT" sz="2200" b="1" dirty="0" smtClean="0"/>
              <a:t>piattaforma </a:t>
            </a:r>
            <a:r>
              <a:rPr lang="it-IT" sz="2200" b="1" dirty="0"/>
              <a:t>multi-editore </a:t>
            </a:r>
            <a:r>
              <a:rPr lang="it-IT" sz="2200" dirty="0" smtClean="0"/>
              <a:t>occorre indicare se procedere:</a:t>
            </a:r>
            <a:endParaRPr lang="it-IT" sz="2200" dirty="0"/>
          </a:p>
          <a:p>
            <a:pPr marL="1085850" lvl="1" indent="-342900">
              <a:buFont typeface="Wingdings" panose="05000000000000000000" pitchFamily="2" charset="2"/>
              <a:buChar char="ü"/>
            </a:pPr>
            <a:r>
              <a:rPr lang="it-IT" sz="2200" dirty="0"/>
              <a:t>senza collegarla a un editore specifico</a:t>
            </a:r>
          </a:p>
          <a:p>
            <a:pPr marL="1085850" lvl="1" indent="-342900">
              <a:buFont typeface="Wingdings" panose="05000000000000000000" pitchFamily="2" charset="2"/>
              <a:buChar char="ü"/>
            </a:pPr>
            <a:r>
              <a:rPr lang="it-IT" sz="2200" dirty="0" smtClean="0"/>
              <a:t>collegandola </a:t>
            </a:r>
            <a:r>
              <a:rPr lang="it-IT" sz="2200" dirty="0"/>
              <a:t>a un editore </a:t>
            </a:r>
            <a:r>
              <a:rPr lang="it-IT" sz="2200" dirty="0" smtClean="0"/>
              <a:t>specifico</a:t>
            </a:r>
          </a:p>
          <a:p>
            <a:pPr marL="1085850" lvl="1" indent="-342900"/>
            <a:endParaRPr lang="it-IT" sz="2200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970401"/>
            <a:ext cx="8309765" cy="370089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838200" y="4655127"/>
            <a:ext cx="3102033" cy="34082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3208713" y="5785658"/>
            <a:ext cx="2111432" cy="35506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3208713" y="6140725"/>
            <a:ext cx="4156363" cy="40139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850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3100" dirty="0" smtClean="0">
                <a:solidFill>
                  <a:srgbClr val="0070C0"/>
                </a:solidFill>
              </a:rPr>
              <a:t>Visualizzazione </a:t>
            </a:r>
            <a:r>
              <a:rPr lang="it-IT" sz="3100" dirty="0">
                <a:solidFill>
                  <a:srgbClr val="0070C0"/>
                </a:solidFill>
              </a:rPr>
              <a:t>della condizione nel gestionale</a:t>
            </a:r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0942" y="1803516"/>
            <a:ext cx="8812158" cy="4572346"/>
          </a:xfrm>
          <a:prstGeom prst="rect">
            <a:avLst/>
          </a:prstGeom>
        </p:spPr>
      </p:pic>
      <p:sp>
        <p:nvSpPr>
          <p:cNvPr id="11" name="Freccia a sinistra 10"/>
          <p:cNvSpPr/>
          <p:nvPr/>
        </p:nvSpPr>
        <p:spPr>
          <a:xfrm>
            <a:off x="9826311" y="2485506"/>
            <a:ext cx="573578" cy="473826"/>
          </a:xfrm>
          <a:prstGeom prst="leftArrow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4123113" y="4131426"/>
            <a:ext cx="2327563" cy="3907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438102" y="4131425"/>
            <a:ext cx="1654234" cy="3907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1438102" y="3632662"/>
            <a:ext cx="2477193" cy="385935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4123113" y="3632662"/>
            <a:ext cx="2327563" cy="385935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21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3100" dirty="0" smtClean="0">
                <a:solidFill>
                  <a:srgbClr val="0070C0"/>
                </a:solidFill>
              </a:rPr>
              <a:t>Piattaforme </a:t>
            </a:r>
            <a:r>
              <a:rPr lang="it-IT" sz="3100" dirty="0">
                <a:solidFill>
                  <a:srgbClr val="0070C0"/>
                </a:solidFill>
              </a:rPr>
              <a:t>multi-editore </a:t>
            </a:r>
            <a:r>
              <a:rPr lang="it-IT" sz="3100" dirty="0" smtClean="0">
                <a:solidFill>
                  <a:srgbClr val="0070C0"/>
                </a:solidFill>
              </a:rPr>
              <a:t>(2)</a:t>
            </a:r>
            <a:endParaRPr lang="it-IT" sz="31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5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 smtClean="0"/>
              <a:t>La </a:t>
            </a:r>
            <a:r>
              <a:rPr lang="it-IT" sz="2200" dirty="0"/>
              <a:t>seconda opzione consente di creare </a:t>
            </a:r>
            <a:r>
              <a:rPr lang="it-IT" sz="2200" b="1" dirty="0"/>
              <a:t>condizioni analitiche</a:t>
            </a:r>
            <a:r>
              <a:rPr lang="it-IT" sz="2200" dirty="0"/>
              <a:t> per la stessa </a:t>
            </a:r>
            <a:r>
              <a:rPr lang="it-IT" sz="2200" dirty="0" smtClean="0"/>
              <a:t>piattaforma</a:t>
            </a:r>
            <a:endParaRPr lang="it-IT" sz="2200" dirty="0"/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dirty="0"/>
              <a:t>Se si opta per questa opzione, è necessario compilare </a:t>
            </a:r>
            <a:r>
              <a:rPr lang="it-IT" sz="2200" dirty="0" smtClean="0"/>
              <a:t>la </a:t>
            </a:r>
            <a:r>
              <a:rPr lang="it-IT" sz="2200" b="1" dirty="0"/>
              <a:t>sezione </a:t>
            </a:r>
            <a:r>
              <a:rPr lang="it-IT" sz="2200" b="1" i="1" dirty="0" smtClean="0"/>
              <a:t>«Editore»</a:t>
            </a:r>
            <a:r>
              <a:rPr lang="it-IT" sz="2200" dirty="0" smtClean="0"/>
              <a:t>:</a:t>
            </a:r>
            <a:endParaRPr lang="it-IT" sz="2200" dirty="0"/>
          </a:p>
          <a:p>
            <a:pPr marL="0" indent="0">
              <a:buNone/>
            </a:pPr>
            <a:endParaRPr lang="it-IT" sz="2200" dirty="0"/>
          </a:p>
        </p:txBody>
      </p:sp>
      <p:pic>
        <p:nvPicPr>
          <p:cNvPr id="9" name="image5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38200" y="3520333"/>
            <a:ext cx="10267604" cy="2689273"/>
          </a:xfrm>
          <a:prstGeom prst="rect">
            <a:avLst/>
          </a:prstGeom>
          <a:ln/>
        </p:spPr>
      </p:pic>
      <p:sp>
        <p:nvSpPr>
          <p:cNvPr id="10" name="Rettangolo 9"/>
          <p:cNvSpPr/>
          <p:nvPr/>
        </p:nvSpPr>
        <p:spPr>
          <a:xfrm>
            <a:off x="897775" y="4422371"/>
            <a:ext cx="8528858" cy="40732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a destra 10"/>
          <p:cNvSpPr/>
          <p:nvPr/>
        </p:nvSpPr>
        <p:spPr>
          <a:xfrm>
            <a:off x="2867891" y="4912822"/>
            <a:ext cx="806334" cy="332509"/>
          </a:xfrm>
          <a:prstGeom prst="rightArrow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a destra 11"/>
          <p:cNvSpPr/>
          <p:nvPr/>
        </p:nvSpPr>
        <p:spPr>
          <a:xfrm>
            <a:off x="2867891" y="5370022"/>
            <a:ext cx="806334" cy="332509"/>
          </a:xfrm>
          <a:prstGeom prst="rightArrow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25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3100" dirty="0" smtClean="0">
                <a:solidFill>
                  <a:srgbClr val="0070C0"/>
                </a:solidFill>
              </a:rPr>
              <a:t>Visualizzazione </a:t>
            </a:r>
            <a:r>
              <a:rPr lang="it-IT" sz="3100" dirty="0">
                <a:solidFill>
                  <a:srgbClr val="0070C0"/>
                </a:solidFill>
              </a:rPr>
              <a:t>della condizione nel gestionale</a:t>
            </a: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0521" y="1690688"/>
            <a:ext cx="8671759" cy="5009415"/>
          </a:xfrm>
          <a:prstGeom prst="rect">
            <a:avLst/>
          </a:prstGeom>
        </p:spPr>
      </p:pic>
      <p:sp>
        <p:nvSpPr>
          <p:cNvPr id="16" name="Freccia a sinistra 15"/>
          <p:cNvSpPr/>
          <p:nvPr/>
        </p:nvSpPr>
        <p:spPr>
          <a:xfrm>
            <a:off x="9825491" y="2302626"/>
            <a:ext cx="573578" cy="473826"/>
          </a:xfrm>
          <a:prstGeom prst="leftArrow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1438102" y="3948545"/>
            <a:ext cx="1654234" cy="4572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4139739" y="3948545"/>
            <a:ext cx="2088783" cy="4572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 flipV="1">
            <a:off x="1438102" y="4483330"/>
            <a:ext cx="1122218" cy="42949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4139740" y="4483330"/>
            <a:ext cx="1795548" cy="42949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1438102" y="3458095"/>
            <a:ext cx="2477193" cy="39828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4123113" y="3472070"/>
            <a:ext cx="3931920" cy="39756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21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3100" dirty="0" smtClean="0">
                <a:solidFill>
                  <a:srgbClr val="0070C0"/>
                </a:solidFill>
              </a:rPr>
              <a:t>Inserire una nuova piattaforma nella lista (1)</a:t>
            </a:r>
            <a:endParaRPr lang="it-IT" sz="31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567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eriod" startAt="2"/>
            </a:pPr>
            <a:r>
              <a:rPr lang="it-IT" sz="2200" dirty="0"/>
              <a:t>Quando la piattaforma che si sta cercando </a:t>
            </a:r>
            <a:r>
              <a:rPr lang="it-IT" sz="2200" b="1" dirty="0"/>
              <a:t>non è presente</a:t>
            </a:r>
            <a:r>
              <a:rPr lang="it-IT" sz="2200" dirty="0"/>
              <a:t>, la si </a:t>
            </a:r>
            <a:r>
              <a:rPr lang="it-IT" sz="2200" b="1" dirty="0" smtClean="0"/>
              <a:t>inserisce</a:t>
            </a:r>
          </a:p>
          <a:p>
            <a:pPr lvl="1"/>
            <a:r>
              <a:rPr lang="it-IT" sz="2200" dirty="0" smtClean="0"/>
              <a:t> un </a:t>
            </a:r>
            <a:r>
              <a:rPr lang="it-IT" sz="2200" dirty="0" err="1"/>
              <a:t>alert</a:t>
            </a:r>
            <a:r>
              <a:rPr lang="it-IT" sz="2200" dirty="0"/>
              <a:t> avvisa che si sta inserendo una nuova </a:t>
            </a:r>
            <a:r>
              <a:rPr lang="it-IT" sz="2200" dirty="0" smtClean="0"/>
              <a:t>piattaforma</a:t>
            </a:r>
          </a:p>
          <a:p>
            <a:pPr lvl="1"/>
            <a:r>
              <a:rPr lang="it-IT" sz="2200" dirty="0" smtClean="0"/>
              <a:t> indicare </a:t>
            </a:r>
            <a:r>
              <a:rPr lang="it-IT" sz="2200" dirty="0"/>
              <a:t>se la nuova piattaforma è mono-editore o </a:t>
            </a:r>
            <a:r>
              <a:rPr lang="it-IT" sz="2200" dirty="0" err="1"/>
              <a:t>multi-editore</a:t>
            </a:r>
            <a:r>
              <a:rPr lang="it-IT" sz="2200" dirty="0" smtClean="0"/>
              <a:t>:</a:t>
            </a:r>
          </a:p>
          <a:p>
            <a:pPr lvl="1"/>
            <a:endParaRPr lang="it-IT" sz="2200" dirty="0" smtClean="0"/>
          </a:p>
          <a:p>
            <a:pPr lvl="1"/>
            <a:endParaRPr lang="it-IT" sz="2200" dirty="0" smtClean="0"/>
          </a:p>
          <a:p>
            <a:pPr lvl="1"/>
            <a:endParaRPr lang="it-IT" sz="2200" dirty="0" smtClean="0"/>
          </a:p>
          <a:p>
            <a:pPr lvl="1"/>
            <a:endParaRPr lang="it-IT" sz="2200" dirty="0" smtClean="0"/>
          </a:p>
          <a:p>
            <a:pPr lvl="1"/>
            <a:endParaRPr lang="it-IT" sz="2200" dirty="0" smtClean="0"/>
          </a:p>
          <a:p>
            <a:pPr lvl="1"/>
            <a:endParaRPr lang="it-IT" sz="2200" dirty="0" smtClean="0"/>
          </a:p>
          <a:p>
            <a:pPr lvl="1"/>
            <a:endParaRPr lang="it-IT" sz="2200" dirty="0" smtClean="0"/>
          </a:p>
          <a:p>
            <a:pPr lvl="1"/>
            <a:endParaRPr lang="it-IT" sz="2200" dirty="0" smtClean="0"/>
          </a:p>
          <a:p>
            <a:pPr lvl="1"/>
            <a:endParaRPr lang="it-IT" sz="2200" dirty="0" smtClean="0"/>
          </a:p>
          <a:p>
            <a:pPr lvl="1"/>
            <a:r>
              <a:rPr lang="it-IT" sz="2200" dirty="0" smtClean="0"/>
              <a:t>inserire </a:t>
            </a:r>
            <a:r>
              <a:rPr lang="it-IT" sz="2200" dirty="0" err="1" smtClean="0"/>
              <a:t>l’url</a:t>
            </a:r>
            <a:r>
              <a:rPr lang="it-IT" sz="2200" dirty="0" smtClean="0"/>
              <a:t> pubblico della piattaforma</a:t>
            </a:r>
          </a:p>
          <a:p>
            <a:endParaRPr lang="it-IT" sz="2200" dirty="0"/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endParaRPr lang="it-IT" sz="2200" dirty="0"/>
          </a:p>
        </p:txBody>
      </p:sp>
      <p:pic>
        <p:nvPicPr>
          <p:cNvPr id="13" name="image15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72885" y="2953491"/>
            <a:ext cx="10367356" cy="2922420"/>
          </a:xfrm>
          <a:prstGeom prst="rect">
            <a:avLst/>
          </a:prstGeom>
          <a:ln/>
        </p:spPr>
      </p:pic>
      <p:sp>
        <p:nvSpPr>
          <p:cNvPr id="5" name="Rettangolo 4"/>
          <p:cNvSpPr/>
          <p:nvPr/>
        </p:nvSpPr>
        <p:spPr>
          <a:xfrm>
            <a:off x="818210" y="3056709"/>
            <a:ext cx="10183091" cy="183711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901044" y="5301143"/>
            <a:ext cx="1546167" cy="46551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5500650" y="5301144"/>
            <a:ext cx="1454727" cy="46551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4" name="Connettore diritto 13"/>
          <p:cNvCxnSpPr/>
          <p:nvPr/>
        </p:nvCxnSpPr>
        <p:spPr>
          <a:xfrm>
            <a:off x="1110343" y="4143301"/>
            <a:ext cx="633429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/>
          <p:cNvCxnSpPr/>
          <p:nvPr/>
        </p:nvCxnSpPr>
        <p:spPr>
          <a:xfrm>
            <a:off x="3490158" y="4479372"/>
            <a:ext cx="11970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949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3100" dirty="0" smtClean="0">
                <a:solidFill>
                  <a:srgbClr val="0070C0"/>
                </a:solidFill>
              </a:rPr>
              <a:t>Inserire </a:t>
            </a:r>
            <a:r>
              <a:rPr lang="it-IT" sz="3100" dirty="0">
                <a:solidFill>
                  <a:srgbClr val="0070C0"/>
                </a:solidFill>
              </a:rPr>
              <a:t>una nuova piattaforma nella lista </a:t>
            </a:r>
            <a:r>
              <a:rPr lang="it-IT" sz="3100" dirty="0" smtClean="0">
                <a:solidFill>
                  <a:srgbClr val="0070C0"/>
                </a:solidFill>
              </a:rPr>
              <a:t>(2)</a:t>
            </a:r>
            <a:endParaRPr lang="it-IT" sz="3100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80609"/>
          </a:xfrm>
        </p:spPr>
        <p:txBody>
          <a:bodyPr>
            <a:noAutofit/>
          </a:bodyPr>
          <a:lstStyle/>
          <a:p>
            <a:pPr marL="0" indent="0"/>
            <a:r>
              <a:rPr lang="it-IT" sz="2200" dirty="0" smtClean="0"/>
              <a:t> Il </a:t>
            </a:r>
            <a:r>
              <a:rPr lang="it-IT" sz="2200" dirty="0"/>
              <a:t>gestionale guida </a:t>
            </a:r>
            <a:r>
              <a:rPr lang="it-IT" sz="2200" dirty="0" smtClean="0"/>
              <a:t>l'operatore e presenta </a:t>
            </a:r>
            <a:r>
              <a:rPr lang="it-IT" sz="2200" dirty="0"/>
              <a:t>un </a:t>
            </a:r>
            <a:r>
              <a:rPr lang="it-IT" sz="2200" b="1" dirty="0"/>
              <a:t>menù coerente alla scelta </a:t>
            </a:r>
            <a:r>
              <a:rPr lang="it-IT" sz="2200" dirty="0" smtClean="0"/>
              <a:t>effettuata:</a:t>
            </a:r>
            <a:endParaRPr lang="it-IT" sz="2200" dirty="0"/>
          </a:p>
          <a:p>
            <a:pPr lvl="1">
              <a:buFont typeface="Wingdings" pitchFamily="2" charset="2"/>
              <a:buChar char="ü"/>
            </a:pPr>
            <a:r>
              <a:rPr lang="it-IT" sz="2200" dirty="0" smtClean="0"/>
              <a:t> in </a:t>
            </a:r>
            <a:r>
              <a:rPr lang="it-IT" sz="2200" dirty="0"/>
              <a:t>caso di piattaforma </a:t>
            </a:r>
            <a:r>
              <a:rPr lang="it-IT" sz="2200" b="1" dirty="0"/>
              <a:t>mono-editore</a:t>
            </a:r>
            <a:r>
              <a:rPr lang="it-IT" sz="2200" dirty="0"/>
              <a:t>: compilare </a:t>
            </a:r>
            <a:r>
              <a:rPr lang="it-IT" sz="2200" dirty="0" smtClean="0"/>
              <a:t>la </a:t>
            </a:r>
            <a:r>
              <a:rPr lang="it-IT" sz="2200" dirty="0"/>
              <a:t>sezione </a:t>
            </a:r>
            <a:r>
              <a:rPr lang="it-IT" sz="2200" i="1" dirty="0" smtClean="0"/>
              <a:t>«Editore»</a:t>
            </a:r>
            <a:endParaRPr lang="it-IT" sz="2200" i="1" dirty="0"/>
          </a:p>
          <a:p>
            <a:pPr lvl="1">
              <a:buFont typeface="Wingdings" pitchFamily="2" charset="2"/>
              <a:buChar char="ü"/>
            </a:pPr>
            <a:r>
              <a:rPr lang="it-IT" sz="2200" dirty="0" smtClean="0"/>
              <a:t> in </a:t>
            </a:r>
            <a:r>
              <a:rPr lang="it-IT" sz="2200" dirty="0"/>
              <a:t>caso di piattaforma </a:t>
            </a:r>
            <a:r>
              <a:rPr lang="it-IT" sz="2200" b="1" dirty="0"/>
              <a:t>multi-editore</a:t>
            </a:r>
            <a:r>
              <a:rPr lang="it-IT" sz="2200" dirty="0"/>
              <a:t>: scegliere se procedere </a:t>
            </a:r>
            <a:r>
              <a:rPr lang="it-IT" sz="2200" dirty="0" smtClean="0"/>
              <a:t>con o senza collegamento </a:t>
            </a:r>
            <a:r>
              <a:rPr lang="it-IT" sz="2200" dirty="0"/>
              <a:t>a un editore </a:t>
            </a:r>
            <a:r>
              <a:rPr lang="it-IT" sz="2200" dirty="0" smtClean="0"/>
              <a:t>specifico (nel primo caso compilare la sezione </a:t>
            </a:r>
            <a:r>
              <a:rPr lang="it-IT" sz="2200" i="1" dirty="0" smtClean="0"/>
              <a:t>«Editore»</a:t>
            </a:r>
            <a:r>
              <a:rPr lang="it-IT" sz="2200" dirty="0" smtClean="0"/>
              <a:t>)</a:t>
            </a:r>
          </a:p>
          <a:p>
            <a:pPr marL="0" indent="0"/>
            <a:r>
              <a:rPr lang="it-IT" sz="2200" dirty="0" smtClean="0"/>
              <a:t> Se </a:t>
            </a:r>
            <a:r>
              <a:rPr lang="it-IT" sz="2200" dirty="0"/>
              <a:t>l’</a:t>
            </a:r>
            <a:r>
              <a:rPr lang="it-IT" sz="2200" b="1" dirty="0"/>
              <a:t>editore</a:t>
            </a:r>
            <a:r>
              <a:rPr lang="it-IT" sz="2200" dirty="0"/>
              <a:t> </a:t>
            </a:r>
            <a:r>
              <a:rPr lang="it-IT" sz="2200" b="1" dirty="0"/>
              <a:t>non</a:t>
            </a:r>
            <a:r>
              <a:rPr lang="it-IT" sz="2200" dirty="0"/>
              <a:t> è </a:t>
            </a:r>
            <a:r>
              <a:rPr lang="it-IT" sz="2200" b="1" dirty="0"/>
              <a:t>presente</a:t>
            </a:r>
            <a:r>
              <a:rPr lang="it-IT" sz="2200" dirty="0"/>
              <a:t> nella </a:t>
            </a:r>
            <a:r>
              <a:rPr lang="it-IT" sz="2200" dirty="0" smtClean="0"/>
              <a:t>lista, </a:t>
            </a:r>
            <a:r>
              <a:rPr lang="it-IT" sz="2200" dirty="0"/>
              <a:t>lo si </a:t>
            </a:r>
            <a:r>
              <a:rPr lang="it-IT" sz="2200" b="1" dirty="0"/>
              <a:t>inserisce</a:t>
            </a:r>
            <a:r>
              <a:rPr lang="it-IT" sz="2200" dirty="0"/>
              <a:t>: un </a:t>
            </a:r>
            <a:r>
              <a:rPr lang="it-IT" sz="2200" dirty="0" err="1"/>
              <a:t>alert</a:t>
            </a:r>
            <a:r>
              <a:rPr lang="it-IT" sz="2200" dirty="0"/>
              <a:t> avvisa che si sta inserendo un nuovo editore: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endParaRPr lang="it-IT" sz="2200" dirty="0" smtClean="0"/>
          </a:p>
          <a:p>
            <a:pPr marL="0" indent="0">
              <a:buNone/>
            </a:pPr>
            <a:endParaRPr lang="it-IT" sz="2200" dirty="0" smtClean="0"/>
          </a:p>
          <a:p>
            <a:pPr marL="0" indent="0">
              <a:buNone/>
            </a:pPr>
            <a:endParaRPr lang="it-IT" sz="2200" dirty="0" smtClean="0"/>
          </a:p>
          <a:p>
            <a:pPr marL="0" indent="0">
              <a:buNone/>
            </a:pPr>
            <a:r>
              <a:rPr lang="it-IT" sz="2200" b="1" dirty="0" smtClean="0"/>
              <a:t>       I  nuovi inserimenti entrano a far parte delle liste e diventano selezionabili dalle tendine, incrementando il numero delle entità disponibili </a:t>
            </a:r>
            <a:endParaRPr lang="it-IT" sz="2200" b="1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48" y="3861472"/>
            <a:ext cx="10173600" cy="2014451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849086" y="3947359"/>
            <a:ext cx="9924931" cy="168481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diritto 5"/>
          <p:cNvCxnSpPr/>
          <p:nvPr/>
        </p:nvCxnSpPr>
        <p:spPr>
          <a:xfrm>
            <a:off x="9063919" y="4695691"/>
            <a:ext cx="1127003" cy="8831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/>
          <p:cNvCxnSpPr/>
          <p:nvPr/>
        </p:nvCxnSpPr>
        <p:spPr>
          <a:xfrm>
            <a:off x="1102220" y="4963318"/>
            <a:ext cx="5245331" cy="8313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/>
          <p:cNvCxnSpPr/>
          <p:nvPr/>
        </p:nvCxnSpPr>
        <p:spPr>
          <a:xfrm>
            <a:off x="1101082" y="5258016"/>
            <a:ext cx="1172095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tella a 5 punte 17"/>
          <p:cNvSpPr/>
          <p:nvPr/>
        </p:nvSpPr>
        <p:spPr>
          <a:xfrm rot="1976964">
            <a:off x="7641567" y="6354417"/>
            <a:ext cx="430091" cy="370596"/>
          </a:xfrm>
          <a:prstGeom prst="star5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Stella a 5 punte 19"/>
          <p:cNvSpPr/>
          <p:nvPr/>
        </p:nvSpPr>
        <p:spPr>
          <a:xfrm>
            <a:off x="881270" y="5983356"/>
            <a:ext cx="410817" cy="371061"/>
          </a:xfrm>
          <a:prstGeom prst="star5">
            <a:avLst/>
          </a:prstGeom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70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3100" dirty="0" smtClean="0">
                <a:solidFill>
                  <a:srgbClr val="0070C0"/>
                </a:solidFill>
              </a:rPr>
              <a:t>In breve…</a:t>
            </a:r>
            <a:endParaRPr lang="it-IT" sz="31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sz="2200" dirty="0"/>
              <a:t>I presupposti:</a:t>
            </a:r>
          </a:p>
          <a:p>
            <a:pPr marL="1085850" lvl="1" indent="-342900"/>
            <a:r>
              <a:rPr lang="it-IT" sz="2200" dirty="0"/>
              <a:t>stato </a:t>
            </a:r>
            <a:r>
              <a:rPr lang="it-IT" sz="2200" dirty="0" smtClean="0"/>
              <a:t>dell’arte e necessità </a:t>
            </a:r>
            <a:r>
              <a:rPr lang="it-IT" sz="2200" dirty="0"/>
              <a:t>di </a:t>
            </a:r>
            <a:r>
              <a:rPr lang="it-IT" sz="2200" b="1" dirty="0"/>
              <a:t>uniformità</a:t>
            </a:r>
          </a:p>
          <a:p>
            <a:pPr marL="1085850" lvl="1" indent="-342900">
              <a:buNone/>
            </a:pPr>
            <a:endParaRPr lang="it-IT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sz="2200" dirty="0"/>
              <a:t>Le </a:t>
            </a:r>
            <a:r>
              <a:rPr lang="it-IT" sz="2200" b="1" dirty="0" smtClean="0"/>
              <a:t>liste predefinite</a:t>
            </a:r>
            <a:r>
              <a:rPr lang="it-IT" sz="2200" dirty="0" smtClean="0"/>
              <a:t>:</a:t>
            </a:r>
            <a:endParaRPr lang="it-IT" sz="2200" dirty="0"/>
          </a:p>
          <a:p>
            <a:pPr marL="1085850" lvl="1" indent="-342900"/>
            <a:r>
              <a:rPr lang="it-IT" sz="2200" dirty="0" smtClean="0"/>
              <a:t>principi </a:t>
            </a:r>
            <a:r>
              <a:rPr lang="it-IT" sz="2200" dirty="0"/>
              <a:t>e strumenti adottati</a:t>
            </a:r>
          </a:p>
          <a:p>
            <a:pPr marL="1085850" lvl="1" indent="-342900">
              <a:buNone/>
            </a:pPr>
            <a:endParaRPr lang="it-IT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sz="2200" dirty="0"/>
              <a:t>Gli esiti:</a:t>
            </a:r>
          </a:p>
          <a:p>
            <a:pPr marL="1085850" lvl="1" indent="-342900"/>
            <a:r>
              <a:rPr lang="it-IT" sz="2200" dirty="0" smtClean="0"/>
              <a:t>nel </a:t>
            </a:r>
            <a:r>
              <a:rPr lang="it-IT" sz="2200" b="1" dirty="0"/>
              <a:t>gestionale</a:t>
            </a:r>
            <a:r>
              <a:rPr lang="it-IT" sz="2200" dirty="0"/>
              <a:t>: </a:t>
            </a:r>
            <a:r>
              <a:rPr lang="it-IT" sz="2200" dirty="0" smtClean="0"/>
              <a:t>nuova </a:t>
            </a:r>
            <a:r>
              <a:rPr lang="it-IT" sz="2200" dirty="0"/>
              <a:t>modalità di gestione delle condizioni di </a:t>
            </a:r>
            <a:r>
              <a:rPr lang="it-IT" sz="2200" dirty="0" smtClean="0"/>
              <a:t>accesso</a:t>
            </a:r>
          </a:p>
          <a:p>
            <a:pPr marL="1085850" lvl="1" indent="-342900"/>
            <a:r>
              <a:rPr lang="it-IT" sz="2200" dirty="0" smtClean="0"/>
              <a:t>in </a:t>
            </a:r>
            <a:r>
              <a:rPr lang="it-IT" sz="2200" b="1" dirty="0"/>
              <a:t>OPAC</a:t>
            </a:r>
            <a:r>
              <a:rPr lang="it-IT" sz="2200" dirty="0"/>
              <a:t>: nuova visualizzazione della fornitura</a:t>
            </a:r>
          </a:p>
          <a:p>
            <a:pPr marL="74295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134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3100" dirty="0" smtClean="0">
                <a:solidFill>
                  <a:srgbClr val="0070C0"/>
                </a:solidFill>
              </a:rPr>
              <a:t>Sito web: selezione dalla lista</a:t>
            </a:r>
            <a:endParaRPr lang="it-IT" sz="31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806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sz="2200" dirty="0" smtClean="0"/>
              <a:t>La gestione dell’entità </a:t>
            </a:r>
            <a:r>
              <a:rPr lang="it-IT" sz="2200" i="1" dirty="0" smtClean="0"/>
              <a:t>«</a:t>
            </a:r>
            <a:r>
              <a:rPr lang="it-IT" sz="2200" b="1" i="1" dirty="0" smtClean="0"/>
              <a:t>Sito web</a:t>
            </a:r>
            <a:r>
              <a:rPr lang="it-IT" sz="2200" i="1" dirty="0" smtClean="0"/>
              <a:t>» </a:t>
            </a:r>
            <a:r>
              <a:rPr lang="it-IT" sz="2200" dirty="0" smtClean="0"/>
              <a:t>è analoga a quella delle piattaforme:</a:t>
            </a:r>
          </a:p>
          <a:p>
            <a:pPr lvl="1"/>
            <a:r>
              <a:rPr lang="it-IT" sz="2200" dirty="0" smtClean="0"/>
              <a:t>compilare la </a:t>
            </a:r>
            <a:r>
              <a:rPr lang="it-IT" sz="2200" b="1" dirty="0" smtClean="0"/>
              <a:t>sezione </a:t>
            </a:r>
            <a:r>
              <a:rPr lang="it-IT" sz="2200" b="1" i="1" dirty="0" smtClean="0"/>
              <a:t>«Piattaforma o rivista il sito web»</a:t>
            </a:r>
          </a:p>
          <a:p>
            <a:pPr lvl="1"/>
            <a:r>
              <a:rPr lang="it-IT" sz="2200" dirty="0" smtClean="0"/>
              <a:t>quando è già </a:t>
            </a:r>
            <a:r>
              <a:rPr lang="it-IT" sz="2200" b="1" dirty="0" smtClean="0"/>
              <a:t>presente</a:t>
            </a:r>
            <a:r>
              <a:rPr lang="it-IT" sz="2200" dirty="0" smtClean="0"/>
              <a:t>, lo </a:t>
            </a:r>
            <a:r>
              <a:rPr lang="it-IT" sz="2200" dirty="0"/>
              <a:t>si </a:t>
            </a:r>
            <a:r>
              <a:rPr lang="it-IT" sz="2200" b="1" dirty="0" smtClean="0"/>
              <a:t>seleziona</a:t>
            </a:r>
            <a:r>
              <a:rPr lang="it-IT" sz="2200" dirty="0" smtClean="0"/>
              <a:t>: oltre all’url, </a:t>
            </a:r>
            <a:r>
              <a:rPr lang="it-IT" sz="2200" b="1" dirty="0" smtClean="0"/>
              <a:t>è </a:t>
            </a:r>
            <a:r>
              <a:rPr lang="it-IT" sz="2200" b="1" dirty="0" err="1" smtClean="0"/>
              <a:t>pre-abbinato</a:t>
            </a:r>
            <a:r>
              <a:rPr lang="it-IT" sz="2200" b="1" dirty="0" smtClean="0"/>
              <a:t> anche l’editore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446" y="3016251"/>
            <a:ext cx="8981625" cy="3841749"/>
          </a:xfrm>
          <a:prstGeom prst="rect">
            <a:avLst/>
          </a:prstGeom>
        </p:spPr>
      </p:pic>
      <p:sp>
        <p:nvSpPr>
          <p:cNvPr id="8" name="Freccia a destra 7"/>
          <p:cNvSpPr/>
          <p:nvPr/>
        </p:nvSpPr>
        <p:spPr>
          <a:xfrm>
            <a:off x="3653291" y="4929447"/>
            <a:ext cx="764770" cy="266097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1062446" y="3672239"/>
            <a:ext cx="8981625" cy="54864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944" y="2990419"/>
            <a:ext cx="9361714" cy="3867581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995944" y="4688377"/>
            <a:ext cx="8231183" cy="34082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653291" y="6026727"/>
            <a:ext cx="2639444" cy="32803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/>
          <p:cNvSpPr/>
          <p:nvPr/>
        </p:nvSpPr>
        <p:spPr>
          <a:xfrm>
            <a:off x="2826327" y="6418206"/>
            <a:ext cx="689956" cy="266007"/>
          </a:xfrm>
          <a:prstGeom prst="rightArrow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64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3100" dirty="0" smtClean="0">
                <a:solidFill>
                  <a:srgbClr val="0070C0"/>
                </a:solidFill>
              </a:rPr>
              <a:t>Visualizzazione della condizione nel gestionale</a:t>
            </a:r>
            <a:endParaRPr lang="it-IT" sz="31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endParaRPr lang="it-IT" sz="2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19" y="1955007"/>
            <a:ext cx="10154382" cy="4736738"/>
          </a:xfrm>
          <a:prstGeom prst="rect">
            <a:avLst/>
          </a:prstGeom>
        </p:spPr>
      </p:pic>
      <p:sp>
        <p:nvSpPr>
          <p:cNvPr id="17" name="Freccia a sinistra 16"/>
          <p:cNvSpPr/>
          <p:nvPr/>
        </p:nvSpPr>
        <p:spPr>
          <a:xfrm>
            <a:off x="4929295" y="2510444"/>
            <a:ext cx="573578" cy="473826"/>
          </a:xfrm>
          <a:prstGeom prst="leftArrow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ettangolo 17"/>
          <p:cNvSpPr/>
          <p:nvPr/>
        </p:nvSpPr>
        <p:spPr>
          <a:xfrm>
            <a:off x="1062446" y="4123113"/>
            <a:ext cx="1539438" cy="36576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ttangolo 18"/>
          <p:cNvSpPr/>
          <p:nvPr/>
        </p:nvSpPr>
        <p:spPr>
          <a:xfrm>
            <a:off x="3607725" y="4123114"/>
            <a:ext cx="3665912" cy="36576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 flipV="1">
            <a:off x="1062446" y="4618253"/>
            <a:ext cx="1181990" cy="36107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/>
          <p:cNvSpPr/>
          <p:nvPr/>
        </p:nvSpPr>
        <p:spPr>
          <a:xfrm>
            <a:off x="3607725" y="4618252"/>
            <a:ext cx="3474719" cy="36107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/>
          <p:cNvSpPr/>
          <p:nvPr/>
        </p:nvSpPr>
        <p:spPr>
          <a:xfrm>
            <a:off x="1062446" y="3608331"/>
            <a:ext cx="2420587" cy="38540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3624152" y="3608331"/>
            <a:ext cx="7190706" cy="38540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14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3100" dirty="0" smtClean="0">
                <a:solidFill>
                  <a:srgbClr val="0070C0"/>
                </a:solidFill>
              </a:rPr>
              <a:t>Sito web: inserimento nella lista</a:t>
            </a:r>
            <a:endParaRPr lang="it-IT" sz="31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80609"/>
          </a:xfrm>
        </p:spPr>
        <p:txBody>
          <a:bodyPr>
            <a:normAutofit/>
          </a:bodyPr>
          <a:lstStyle/>
          <a:p>
            <a:r>
              <a:rPr lang="it-IT" sz="2200" dirty="0" smtClean="0"/>
              <a:t>quando il sito web che </a:t>
            </a:r>
            <a:r>
              <a:rPr lang="it-IT" sz="2200" dirty="0"/>
              <a:t>si sta cercando </a:t>
            </a:r>
            <a:r>
              <a:rPr lang="it-IT" sz="2200" b="1" dirty="0"/>
              <a:t>non è presente</a:t>
            </a:r>
            <a:r>
              <a:rPr lang="it-IT" sz="2200" dirty="0"/>
              <a:t>, </a:t>
            </a:r>
            <a:r>
              <a:rPr lang="it-IT" sz="2200" dirty="0" smtClean="0"/>
              <a:t>lo </a:t>
            </a:r>
            <a:r>
              <a:rPr lang="it-IT" sz="2200" dirty="0"/>
              <a:t>si </a:t>
            </a:r>
            <a:r>
              <a:rPr lang="it-IT" sz="2200" b="1" dirty="0"/>
              <a:t>inserisce</a:t>
            </a:r>
            <a:r>
              <a:rPr lang="it-IT" sz="2200" dirty="0" smtClean="0"/>
              <a:t> :</a:t>
            </a:r>
            <a:r>
              <a:rPr lang="it-IT" sz="2200" i="1" dirty="0" smtClean="0"/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2200" dirty="0"/>
              <a:t> </a:t>
            </a:r>
            <a:r>
              <a:rPr lang="it-IT" sz="2200" dirty="0" smtClean="0"/>
              <a:t>l’</a:t>
            </a:r>
            <a:r>
              <a:rPr lang="it-IT" sz="2200" dirty="0" err="1" smtClean="0"/>
              <a:t>alert</a:t>
            </a:r>
            <a:r>
              <a:rPr lang="it-IT" sz="2200" dirty="0" smtClean="0"/>
              <a:t> </a:t>
            </a:r>
            <a:r>
              <a:rPr lang="it-IT" sz="2200" dirty="0"/>
              <a:t>avvisa che si sta inserendo </a:t>
            </a:r>
            <a:r>
              <a:rPr lang="it-IT" sz="2200" dirty="0" smtClean="0"/>
              <a:t>un nuovo sito web</a:t>
            </a:r>
            <a:endParaRPr lang="it-IT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2200" dirty="0"/>
              <a:t> </a:t>
            </a:r>
            <a:r>
              <a:rPr lang="it-IT" sz="2200" dirty="0" smtClean="0"/>
              <a:t>spuntare l’opzione </a:t>
            </a:r>
            <a:r>
              <a:rPr lang="it-IT" sz="2200" i="1" dirty="0" smtClean="0"/>
              <a:t>«Sito web»</a:t>
            </a:r>
            <a:endParaRPr lang="it-IT" sz="22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it-IT" sz="2200" dirty="0" smtClean="0"/>
              <a:t> compilare </a:t>
            </a:r>
            <a:r>
              <a:rPr lang="it-IT" sz="2200" dirty="0"/>
              <a:t>la sezione </a:t>
            </a:r>
            <a:r>
              <a:rPr lang="it-IT" sz="2200" i="1" dirty="0"/>
              <a:t>«Editore</a:t>
            </a:r>
            <a:r>
              <a:rPr lang="it-IT" sz="2200" i="1" dirty="0" smtClean="0"/>
              <a:t>»</a:t>
            </a:r>
          </a:p>
          <a:p>
            <a:pPr marL="457200" lvl="1" indent="0">
              <a:buNone/>
            </a:pPr>
            <a:endParaRPr lang="it-IT" sz="2200" i="1" dirty="0" smtClean="0"/>
          </a:p>
        </p:txBody>
      </p:sp>
      <p:pic>
        <p:nvPicPr>
          <p:cNvPr id="14" name="image15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38200" y="3436817"/>
            <a:ext cx="10367356" cy="2922420"/>
          </a:xfrm>
          <a:prstGeom prst="rect">
            <a:avLst/>
          </a:prstGeom>
          <a:ln/>
        </p:spPr>
      </p:pic>
      <p:sp>
        <p:nvSpPr>
          <p:cNvPr id="15" name="Rettangolo 14"/>
          <p:cNvSpPr/>
          <p:nvPr/>
        </p:nvSpPr>
        <p:spPr>
          <a:xfrm>
            <a:off x="922713" y="3566160"/>
            <a:ext cx="10183091" cy="183711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diritto 15"/>
          <p:cNvCxnSpPr/>
          <p:nvPr/>
        </p:nvCxnSpPr>
        <p:spPr>
          <a:xfrm>
            <a:off x="1188720" y="4613564"/>
            <a:ext cx="6334298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diritto 16"/>
          <p:cNvCxnSpPr/>
          <p:nvPr/>
        </p:nvCxnSpPr>
        <p:spPr>
          <a:xfrm>
            <a:off x="3516284" y="4962698"/>
            <a:ext cx="1197031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tangolo 17"/>
          <p:cNvSpPr/>
          <p:nvPr/>
        </p:nvSpPr>
        <p:spPr>
          <a:xfrm>
            <a:off x="7040880" y="5810595"/>
            <a:ext cx="1396538" cy="46551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image5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38200" y="3436817"/>
            <a:ext cx="10367356" cy="2922420"/>
          </a:xfrm>
          <a:prstGeom prst="rect">
            <a:avLst/>
          </a:prstGeom>
          <a:ln/>
        </p:spPr>
      </p:pic>
      <p:sp>
        <p:nvSpPr>
          <p:cNvPr id="20" name="Rettangolo 19"/>
          <p:cNvSpPr/>
          <p:nvPr/>
        </p:nvSpPr>
        <p:spPr>
          <a:xfrm>
            <a:off x="897775" y="4422371"/>
            <a:ext cx="8528858" cy="40732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/>
          <p:cNvSpPr/>
          <p:nvPr/>
        </p:nvSpPr>
        <p:spPr>
          <a:xfrm>
            <a:off x="2867891" y="4972209"/>
            <a:ext cx="806334" cy="332509"/>
          </a:xfrm>
          <a:prstGeom prst="rightArrow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a destra 21"/>
          <p:cNvSpPr/>
          <p:nvPr/>
        </p:nvSpPr>
        <p:spPr>
          <a:xfrm>
            <a:off x="2867891" y="5478086"/>
            <a:ext cx="806334" cy="332509"/>
          </a:xfrm>
          <a:prstGeom prst="rightArrow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079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3100" dirty="0" smtClean="0">
                <a:solidFill>
                  <a:srgbClr val="0070C0"/>
                </a:solidFill>
              </a:rPr>
              <a:t>L’iter di validazione delle nuove entità</a:t>
            </a:r>
            <a:endParaRPr lang="it-IT" sz="31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806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sz="2200" b="1" dirty="0" smtClean="0"/>
              <a:t>Validazione delle nuove entità inserite</a:t>
            </a:r>
            <a:endParaRPr lang="it-IT" sz="2200" dirty="0" smtClean="0"/>
          </a:p>
          <a:p>
            <a:pPr lvl="1"/>
            <a:r>
              <a:rPr lang="it-IT" sz="2200" dirty="0" smtClean="0"/>
              <a:t>notifica al GdL per validazione</a:t>
            </a:r>
          </a:p>
          <a:p>
            <a:pPr lvl="1"/>
            <a:r>
              <a:rPr lang="it-IT" sz="2200" dirty="0" smtClean="0"/>
              <a:t>disponibilità immediata </a:t>
            </a:r>
            <a:r>
              <a:rPr lang="it-IT" sz="2200" dirty="0"/>
              <a:t>della nuova entità</a:t>
            </a:r>
          </a:p>
          <a:p>
            <a:pPr lvl="1"/>
            <a:r>
              <a:rPr lang="it-IT" sz="2200" dirty="0" smtClean="0"/>
              <a:t>valutazione dell’entità: possibile interlocuzione tra GdL e operatore</a:t>
            </a:r>
          </a:p>
          <a:p>
            <a:pPr lvl="1"/>
            <a:r>
              <a:rPr lang="it-IT" sz="2200" dirty="0" smtClean="0"/>
              <a:t>accettazione, non accettazione e schiacciamento</a:t>
            </a:r>
          </a:p>
          <a:p>
            <a:pPr lvl="1"/>
            <a:r>
              <a:rPr lang="it-IT" sz="2200" dirty="0" smtClean="0"/>
              <a:t>rappresentazione dei diversi stati delle entità nelle liste</a:t>
            </a:r>
          </a:p>
          <a:p>
            <a:pPr marL="457200" lvl="1" indent="0">
              <a:buNone/>
            </a:pPr>
            <a:endParaRPr lang="it-IT" sz="18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719" y="3982663"/>
            <a:ext cx="86296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51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3100" dirty="0" smtClean="0">
                <a:solidFill>
                  <a:srgbClr val="0070C0"/>
                </a:solidFill>
              </a:rPr>
              <a:t>Visualizzazione in OPAC</a:t>
            </a:r>
            <a:endParaRPr lang="it-IT" sz="31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806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it-IT" sz="2200" b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it-IT" sz="2200" b="1" dirty="0" smtClean="0"/>
              <a:t>OPAC</a:t>
            </a:r>
            <a:endParaRPr lang="it-IT" sz="2200" dirty="0" smtClean="0"/>
          </a:p>
          <a:p>
            <a:pPr marL="0" indent="0">
              <a:buNone/>
            </a:pPr>
            <a:r>
              <a:rPr lang="it-IT" sz="2200" dirty="0"/>
              <a:t>Per le vecchie </a:t>
            </a:r>
            <a:r>
              <a:rPr lang="it-IT" sz="2200" dirty="0" smtClean="0"/>
              <a:t>condizioni di accesso </a:t>
            </a:r>
            <a:r>
              <a:rPr lang="it-IT" sz="2200" dirty="0"/>
              <a:t>la visualizzazione </a:t>
            </a:r>
            <a:r>
              <a:rPr lang="it-IT" sz="2200" dirty="0" smtClean="0"/>
              <a:t>resterà </a:t>
            </a:r>
            <a:r>
              <a:rPr lang="it-IT" sz="2200" dirty="0"/>
              <a:t>inalterata</a:t>
            </a:r>
          </a:p>
          <a:p>
            <a:pPr marL="0" indent="0">
              <a:buNone/>
            </a:pPr>
            <a:endParaRPr lang="it-IT" sz="2200" dirty="0" smtClean="0"/>
          </a:p>
          <a:p>
            <a:pPr marL="0" indent="0">
              <a:buNone/>
            </a:pPr>
            <a:r>
              <a:rPr lang="it-IT" sz="2200" dirty="0" smtClean="0"/>
              <a:t>Per le nuove condizioni la visualizzazione delle due entità sarà:</a:t>
            </a:r>
          </a:p>
          <a:p>
            <a:pPr lvl="1"/>
            <a:r>
              <a:rPr lang="it-IT" sz="2200" dirty="0" smtClean="0"/>
              <a:t>in </a:t>
            </a:r>
            <a:r>
              <a:rPr lang="it-IT" sz="2200" dirty="0"/>
              <a:t>una stringa unica nella pagina dei </a:t>
            </a:r>
            <a:r>
              <a:rPr lang="it-IT" sz="2200" dirty="0" smtClean="0"/>
              <a:t>posseduti</a:t>
            </a:r>
          </a:p>
          <a:p>
            <a:pPr lvl="1"/>
            <a:r>
              <a:rPr lang="it-IT" sz="2200" dirty="0" smtClean="0"/>
              <a:t>in due campi separati nella pagina delle </a:t>
            </a:r>
            <a:r>
              <a:rPr lang="it-IT" sz="2200" dirty="0"/>
              <a:t>informazioni sulle condizioni di </a:t>
            </a:r>
            <a:r>
              <a:rPr lang="it-IT" sz="2200" dirty="0" smtClean="0"/>
              <a:t>accesso</a:t>
            </a:r>
            <a:endParaRPr lang="it-IT" sz="2200" dirty="0"/>
          </a:p>
          <a:p>
            <a:pPr marL="0" indent="0">
              <a:buNone/>
            </a:pPr>
            <a:endParaRPr lang="it-IT" sz="2200" dirty="0" smtClean="0"/>
          </a:p>
        </p:txBody>
      </p:sp>
    </p:spTree>
    <p:extLst>
      <p:ext uri="{BB962C8B-B14F-4D97-AF65-F5344CB8AC3E}">
        <p14:creationId xmlns:p14="http://schemas.microsoft.com/office/powerpoint/2010/main" val="425246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3100" dirty="0" smtClean="0">
                <a:solidFill>
                  <a:srgbClr val="0070C0"/>
                </a:solidFill>
              </a:rPr>
              <a:t>Condizione con piattaforma mono-editore</a:t>
            </a:r>
            <a:endParaRPr lang="it-IT" sz="31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806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200" b="1" dirty="0" smtClean="0"/>
          </a:p>
          <a:p>
            <a:pPr marL="0" indent="0">
              <a:buNone/>
            </a:pPr>
            <a:endParaRPr lang="it-IT" sz="2200" dirty="0" smtClean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10353675" cy="240982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890356" y="3200400"/>
            <a:ext cx="4879571" cy="29925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4231178"/>
            <a:ext cx="5912197" cy="262682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250276" y="4825221"/>
            <a:ext cx="3500120" cy="760932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01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3100" dirty="0" smtClean="0">
                <a:solidFill>
                  <a:srgbClr val="0070C0"/>
                </a:solidFill>
              </a:rPr>
              <a:t>Condizione </a:t>
            </a:r>
            <a:r>
              <a:rPr lang="it-IT" sz="3100" dirty="0">
                <a:solidFill>
                  <a:srgbClr val="0070C0"/>
                </a:solidFill>
              </a:rPr>
              <a:t>con piattaforma </a:t>
            </a:r>
            <a:r>
              <a:rPr lang="it-IT" sz="3100" dirty="0" smtClean="0">
                <a:solidFill>
                  <a:srgbClr val="0070C0"/>
                </a:solidFill>
              </a:rPr>
              <a:t>multi-editore</a:t>
            </a:r>
            <a:br>
              <a:rPr lang="it-IT" sz="3100" dirty="0" smtClean="0">
                <a:solidFill>
                  <a:srgbClr val="0070C0"/>
                </a:solidFill>
              </a:rPr>
            </a:br>
            <a:r>
              <a:rPr lang="it-IT" sz="3100" dirty="0" smtClean="0">
                <a:solidFill>
                  <a:srgbClr val="0070C0"/>
                </a:solidFill>
              </a:rPr>
              <a:t>		      senza editore specifico</a:t>
            </a:r>
            <a:endParaRPr lang="it-IT" sz="3100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806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200" b="1" dirty="0" smtClean="0"/>
          </a:p>
          <a:p>
            <a:pPr marL="0" indent="0">
              <a:buNone/>
            </a:pPr>
            <a:endParaRPr lang="it-IT" sz="2200" dirty="0" smtClean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446" y="1907855"/>
            <a:ext cx="8801100" cy="219075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682538" y="3258589"/>
            <a:ext cx="1562793" cy="28263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446" y="4342315"/>
            <a:ext cx="5529547" cy="2328982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3391593" y="4971011"/>
            <a:ext cx="2909454" cy="39069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56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3100" dirty="0" smtClean="0">
                <a:solidFill>
                  <a:srgbClr val="0070C0"/>
                </a:solidFill>
              </a:rPr>
              <a:t>Condizione </a:t>
            </a:r>
            <a:r>
              <a:rPr lang="it-IT" sz="3100" dirty="0">
                <a:solidFill>
                  <a:srgbClr val="0070C0"/>
                </a:solidFill>
              </a:rPr>
              <a:t>con piattaforma </a:t>
            </a:r>
            <a:r>
              <a:rPr lang="it-IT" sz="3100" dirty="0" smtClean="0">
                <a:solidFill>
                  <a:srgbClr val="0070C0"/>
                </a:solidFill>
              </a:rPr>
              <a:t>multi-editore</a:t>
            </a:r>
            <a:br>
              <a:rPr lang="it-IT" sz="3100" dirty="0" smtClean="0">
                <a:solidFill>
                  <a:srgbClr val="0070C0"/>
                </a:solidFill>
              </a:rPr>
            </a:br>
            <a:r>
              <a:rPr lang="it-IT" sz="3100" dirty="0" smtClean="0">
                <a:solidFill>
                  <a:srgbClr val="0070C0"/>
                </a:solidFill>
              </a:rPr>
              <a:t>		      con editore specifico</a:t>
            </a:r>
            <a:endParaRPr lang="it-IT" sz="31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806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200" b="1" dirty="0" smtClean="0"/>
          </a:p>
          <a:p>
            <a:pPr marL="0" indent="0">
              <a:buNone/>
            </a:pPr>
            <a:endParaRPr lang="it-IT" sz="2200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" y="1690688"/>
            <a:ext cx="10487025" cy="24384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973484" y="3217025"/>
            <a:ext cx="3167149" cy="299259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775" y="4199328"/>
            <a:ext cx="5362921" cy="2658672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3316778" y="4796444"/>
            <a:ext cx="2912918" cy="73222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9975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3100" dirty="0" smtClean="0">
                <a:solidFill>
                  <a:srgbClr val="0070C0"/>
                </a:solidFill>
              </a:rPr>
              <a:t>Condizione </a:t>
            </a:r>
            <a:r>
              <a:rPr lang="it-IT" sz="3100" dirty="0">
                <a:solidFill>
                  <a:srgbClr val="0070C0"/>
                </a:solidFill>
              </a:rPr>
              <a:t>con </a:t>
            </a:r>
            <a:r>
              <a:rPr lang="it-IT" sz="3100" dirty="0" smtClean="0">
                <a:solidFill>
                  <a:srgbClr val="0070C0"/>
                </a:solidFill>
              </a:rPr>
              <a:t>sito web</a:t>
            </a:r>
            <a:endParaRPr lang="it-IT" sz="3100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806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200" b="1" dirty="0" smtClean="0"/>
          </a:p>
          <a:p>
            <a:pPr marL="0" indent="0">
              <a:buNone/>
            </a:pPr>
            <a:endParaRPr lang="it-IT" sz="2200" dirty="0" smtClean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90688"/>
            <a:ext cx="10372725" cy="234315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3965171" y="3183775"/>
            <a:ext cx="6168044" cy="34082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171396"/>
            <a:ext cx="6410498" cy="258001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3366655" y="4763193"/>
            <a:ext cx="3882043" cy="71489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40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3100" dirty="0" smtClean="0">
                <a:solidFill>
                  <a:srgbClr val="0070C0"/>
                </a:solidFill>
              </a:rPr>
              <a:t>Condizione con entità uguali</a:t>
            </a:r>
            <a:endParaRPr lang="it-IT" sz="31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806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200" b="1" dirty="0" smtClean="0"/>
          </a:p>
          <a:p>
            <a:pPr marL="0" indent="0">
              <a:buNone/>
            </a:pPr>
            <a:endParaRPr lang="it-IT" sz="2200" dirty="0" smtClean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1690688"/>
            <a:ext cx="9885218" cy="2436692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773979" y="3225339"/>
            <a:ext cx="432262" cy="29925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199" y="4347144"/>
            <a:ext cx="4991533" cy="2510856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3108960" y="4887884"/>
            <a:ext cx="2019993" cy="71468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491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3100" dirty="0" smtClean="0">
                <a:solidFill>
                  <a:srgbClr val="0070C0"/>
                </a:solidFill>
              </a:rPr>
              <a:t>Vecchia e nuova modalità</a:t>
            </a:r>
            <a:endParaRPr lang="it-IT" sz="31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sz="2200" b="1" dirty="0" smtClean="0"/>
              <a:t>Vecchia modalità</a:t>
            </a:r>
            <a:endParaRPr lang="it-IT" sz="2200" dirty="0"/>
          </a:p>
          <a:p>
            <a:pPr marL="0" indent="0">
              <a:buNone/>
            </a:pPr>
            <a:r>
              <a:rPr lang="it-IT" sz="2200" dirty="0" smtClean="0"/>
              <a:t>La </a:t>
            </a:r>
            <a:r>
              <a:rPr lang="it-IT" sz="2200" dirty="0"/>
              <a:t>fornitura è descritta tramite </a:t>
            </a:r>
            <a:r>
              <a:rPr lang="it-IT" sz="2200" dirty="0" smtClean="0"/>
              <a:t>il campo unico </a:t>
            </a:r>
            <a:r>
              <a:rPr lang="it-IT" sz="2200" i="1" dirty="0" smtClean="0"/>
              <a:t>«Fornitore/Editore»</a:t>
            </a:r>
          </a:p>
          <a:p>
            <a:pPr marL="0" indent="0">
              <a:buNone/>
            </a:pPr>
            <a:endParaRPr lang="it-IT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sz="2200" b="1" dirty="0"/>
              <a:t>Nuova modalità</a:t>
            </a:r>
            <a:endParaRPr lang="it-IT" sz="2200" dirty="0"/>
          </a:p>
          <a:p>
            <a:pPr marL="0" indent="0">
              <a:buNone/>
            </a:pPr>
            <a:r>
              <a:rPr lang="it-IT" sz="2200" dirty="0" smtClean="0"/>
              <a:t>La descrizione della fornitura è </a:t>
            </a:r>
            <a:r>
              <a:rPr lang="it-IT" sz="2200" dirty="0"/>
              <a:t>affidata </a:t>
            </a:r>
            <a:r>
              <a:rPr lang="it-IT" sz="2200" dirty="0" smtClean="0"/>
              <a:t>a </a:t>
            </a:r>
            <a:r>
              <a:rPr lang="it-IT" sz="2200" dirty="0"/>
              <a:t>due nuove </a:t>
            </a:r>
            <a:r>
              <a:rPr lang="it-IT" sz="2200" dirty="0" smtClean="0"/>
              <a:t>sezioni:</a:t>
            </a:r>
            <a:endParaRPr lang="it-IT" sz="2200" dirty="0"/>
          </a:p>
          <a:p>
            <a:pPr marL="1085850" lvl="1" indent="-342900"/>
            <a:r>
              <a:rPr lang="it-IT" sz="2200" dirty="0"/>
              <a:t>sezione </a:t>
            </a:r>
            <a:r>
              <a:rPr lang="it-IT" sz="2200" i="1" dirty="0" smtClean="0"/>
              <a:t>«</a:t>
            </a:r>
            <a:r>
              <a:rPr lang="it-IT" sz="2200" b="1" i="1" dirty="0" smtClean="0"/>
              <a:t>Piattaforma</a:t>
            </a:r>
            <a:r>
              <a:rPr lang="it-IT" sz="2200" i="1" dirty="0" smtClean="0"/>
              <a:t>»</a:t>
            </a:r>
            <a:endParaRPr lang="it-IT" sz="2200" i="1" dirty="0"/>
          </a:p>
          <a:p>
            <a:pPr marL="1085850" lvl="1" indent="-342900"/>
            <a:r>
              <a:rPr lang="it-IT" sz="2200" dirty="0"/>
              <a:t>sezione </a:t>
            </a:r>
            <a:r>
              <a:rPr lang="it-IT" sz="2200" i="1" dirty="0" smtClean="0"/>
              <a:t>«</a:t>
            </a:r>
            <a:r>
              <a:rPr lang="it-IT" sz="2200" b="1" i="1" dirty="0" smtClean="0"/>
              <a:t>Editore</a:t>
            </a:r>
            <a:r>
              <a:rPr lang="it-IT" sz="2200" i="1" dirty="0" smtClean="0"/>
              <a:t>»</a:t>
            </a:r>
            <a:endParaRPr lang="it-IT" sz="2200" i="1" dirty="0"/>
          </a:p>
        </p:txBody>
      </p:sp>
    </p:spTree>
    <p:extLst>
      <p:ext uri="{BB962C8B-B14F-4D97-AF65-F5344CB8AC3E}">
        <p14:creationId xmlns:p14="http://schemas.microsoft.com/office/powerpoint/2010/main" val="142832515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597"/>
            <a:ext cx="12192000" cy="3639403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0" y="0"/>
            <a:ext cx="656175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 smtClean="0">
              <a:solidFill>
                <a:srgbClr val="2867E4"/>
              </a:solidFill>
              <a:cs typeface="Courier New" panose="02070309020205020404" pitchFamily="49" charset="0"/>
            </a:endParaRPr>
          </a:p>
          <a:p>
            <a:pPr algn="ctr"/>
            <a:r>
              <a:rPr lang="it-IT" sz="4400" dirty="0" smtClean="0">
                <a:solidFill>
                  <a:srgbClr val="2867E4"/>
                </a:solidFill>
                <a:cs typeface="Courier New" panose="02070309020205020404" pitchFamily="49" charset="0"/>
              </a:rPr>
              <a:t>Grazie per l’attenzione!</a:t>
            </a:r>
            <a:endParaRPr lang="it-IT" sz="4400" dirty="0">
              <a:solidFill>
                <a:srgbClr val="2867E4"/>
              </a:solidFill>
              <a:cs typeface="Courier New" panose="02070309020205020404" pitchFamily="49" charset="0"/>
            </a:endParaRPr>
          </a:p>
          <a:p>
            <a:pPr algn="ctr"/>
            <a:r>
              <a:rPr lang="it-IT" sz="2800" dirty="0" smtClean="0">
                <a:solidFill>
                  <a:srgbClr val="2867E4"/>
                </a:solidFill>
                <a:cs typeface="Courier New" panose="02070309020205020404" pitchFamily="49" charset="0"/>
              </a:rPr>
              <a:t>ejournal_acnp</a:t>
            </a:r>
            <a:r>
              <a:rPr lang="it-IT" sz="2800" dirty="0" smtClean="0">
                <a:cs typeface="Courier New" panose="02070309020205020404" pitchFamily="49" charset="0"/>
              </a:rPr>
              <a:t>@googlegroups.com</a:t>
            </a:r>
            <a:endParaRPr lang="it-IT" sz="2800" dirty="0">
              <a:cs typeface="Courier New" panose="02070309020205020404" pitchFamily="49" charset="0"/>
            </a:endParaRPr>
          </a:p>
          <a:p>
            <a:pPr algn="ctr"/>
            <a:r>
              <a:rPr lang="it-IT" dirty="0" smtClean="0">
                <a:cs typeface="Courier New" panose="02070309020205020404" pitchFamily="49" charset="0"/>
                <a:hlinkClick r:id="rId3"/>
              </a:rPr>
              <a:t>benedetta.riciputi2@unibo.it</a:t>
            </a:r>
            <a:endParaRPr lang="it-IT" dirty="0" smtClean="0">
              <a:cs typeface="Courier New" panose="02070309020205020404" pitchFamily="49" charset="0"/>
            </a:endParaRPr>
          </a:p>
          <a:p>
            <a:pPr algn="ctr"/>
            <a:endParaRPr lang="it-IT" dirty="0">
              <a:cs typeface="Courier New" panose="02070309020205020404" pitchFamily="49" charset="0"/>
            </a:endParaRPr>
          </a:p>
          <a:p>
            <a:pPr algn="ctr"/>
            <a:r>
              <a:rPr lang="it-IT" sz="2000" dirty="0" err="1" smtClean="0">
                <a:solidFill>
                  <a:srgbClr val="0456DA"/>
                </a:solidFill>
                <a:cs typeface="Courier New" panose="02070309020205020404" pitchFamily="49" charset="0"/>
              </a:rPr>
              <a:t>GdL</a:t>
            </a:r>
            <a:r>
              <a:rPr lang="it-IT" sz="2000" dirty="0" smtClean="0">
                <a:solidFill>
                  <a:srgbClr val="0456DA"/>
                </a:solidFill>
                <a:cs typeface="Courier New" panose="02070309020205020404" pitchFamily="49" charset="0"/>
              </a:rPr>
              <a:t> </a:t>
            </a:r>
            <a:r>
              <a:rPr lang="it-IT" sz="2000" dirty="0" err="1" smtClean="0">
                <a:solidFill>
                  <a:srgbClr val="0456DA"/>
                </a:solidFill>
                <a:cs typeface="Courier New" panose="02070309020205020404" pitchFamily="49" charset="0"/>
              </a:rPr>
              <a:t>ejournal</a:t>
            </a:r>
            <a:r>
              <a:rPr lang="it-IT" sz="2000" dirty="0" smtClean="0">
                <a:solidFill>
                  <a:srgbClr val="0456DA"/>
                </a:solidFill>
                <a:cs typeface="Courier New" panose="02070309020205020404" pitchFamily="49" charset="0"/>
              </a:rPr>
              <a:t> ACNP</a:t>
            </a:r>
          </a:p>
          <a:p>
            <a:pPr algn="ctr"/>
            <a:r>
              <a:rPr lang="it-IT" sz="2000" dirty="0" smtClean="0">
                <a:cs typeface="Courier New" panose="02070309020205020404" pitchFamily="49" charset="0"/>
              </a:rPr>
              <a:t>Mauro Apostolico, Daniele Coltellacci, </a:t>
            </a:r>
          </a:p>
          <a:p>
            <a:pPr algn="ctr"/>
            <a:r>
              <a:rPr lang="it-IT" sz="2000" dirty="0" smtClean="0">
                <a:cs typeface="Courier New" panose="02070309020205020404" pitchFamily="49" charset="0"/>
              </a:rPr>
              <a:t>Gustavo Filippucci, Marina Grazioli, Benedetta </a:t>
            </a:r>
            <a:r>
              <a:rPr lang="it-IT" sz="2000" dirty="0" smtClean="0">
                <a:cs typeface="Courier New" panose="02070309020205020404" pitchFamily="49" charset="0"/>
              </a:rPr>
              <a:t>Riciputi,</a:t>
            </a:r>
          </a:p>
          <a:p>
            <a:pPr algn="ctr"/>
            <a:r>
              <a:rPr lang="it-IT" sz="2000" dirty="0" smtClean="0">
                <a:cs typeface="Courier New" panose="02070309020205020404" pitchFamily="49" charset="0"/>
              </a:rPr>
              <a:t>Rosa Stornelli, </a:t>
            </a:r>
            <a:r>
              <a:rPr lang="it-IT" sz="2000" smtClean="0">
                <a:cs typeface="Courier New" panose="02070309020205020404" pitchFamily="49" charset="0"/>
              </a:rPr>
              <a:t>Maurizio Zani</a:t>
            </a:r>
            <a:endParaRPr lang="it-IT" sz="2000" dirty="0">
              <a:cs typeface="Courier New" panose="02070309020205020404" pitchFamily="49" charset="0"/>
            </a:endParaRPr>
          </a:p>
          <a:p>
            <a:pPr algn="ctr"/>
            <a:endParaRPr lang="it-IT" sz="2000" dirty="0">
              <a:cs typeface="Courier New" panose="02070309020205020404" pitchFamily="49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333" y="781846"/>
            <a:ext cx="3056973" cy="120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1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3100" dirty="0" smtClean="0">
                <a:solidFill>
                  <a:srgbClr val="0070C0"/>
                </a:solidFill>
              </a:rPr>
              <a:t>Vecchie e nuove condizioni</a:t>
            </a:r>
            <a:endParaRPr lang="it-IT" sz="31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sz="2200" b="1" dirty="0"/>
              <a:t>E’ possibile mantenere le </a:t>
            </a:r>
            <a:r>
              <a:rPr lang="it-IT" sz="2200" b="1" dirty="0" smtClean="0"/>
              <a:t>vecchie condizioni </a:t>
            </a:r>
            <a:r>
              <a:rPr lang="it-IT" sz="2200" dirty="0" smtClean="0"/>
              <a:t>come le si è inserite </a:t>
            </a:r>
            <a:r>
              <a:rPr lang="it-IT" sz="2200" dirty="0"/>
              <a:t>in </a:t>
            </a:r>
            <a:r>
              <a:rPr lang="it-IT" sz="2200" dirty="0" smtClean="0"/>
              <a:t>passato</a:t>
            </a:r>
          </a:p>
          <a:p>
            <a:pPr marL="0" indent="0">
              <a:buNone/>
            </a:pPr>
            <a:endParaRPr lang="it-IT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sz="2200" dirty="0"/>
              <a:t>L’</a:t>
            </a:r>
            <a:r>
              <a:rPr lang="it-IT" sz="2200" b="1" dirty="0"/>
              <a:t>auspicio</a:t>
            </a:r>
            <a:r>
              <a:rPr lang="it-IT" sz="2200" dirty="0"/>
              <a:t> è che </a:t>
            </a:r>
            <a:r>
              <a:rPr lang="it-IT" sz="2200" dirty="0" smtClean="0"/>
              <a:t>le </a:t>
            </a:r>
            <a:r>
              <a:rPr lang="it-IT" sz="2200" dirty="0"/>
              <a:t>biblioteche </a:t>
            </a:r>
            <a:r>
              <a:rPr lang="it-IT" sz="2200" dirty="0" smtClean="0"/>
              <a:t>modifichino le vecchie condizioni, effettuando il </a:t>
            </a:r>
            <a:r>
              <a:rPr lang="it-IT" sz="2200" b="1" dirty="0"/>
              <a:t>passaggio alla nuova </a:t>
            </a:r>
            <a:r>
              <a:rPr lang="it-IT" sz="2200" b="1" dirty="0" smtClean="0"/>
              <a:t>modalità</a:t>
            </a:r>
            <a:endParaRPr lang="it-IT" sz="2200" dirty="0"/>
          </a:p>
          <a:p>
            <a:pPr marL="0" indent="0">
              <a:buNone/>
            </a:pPr>
            <a:endParaRPr lang="it-IT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sz="2200" dirty="0"/>
              <a:t>Le </a:t>
            </a:r>
            <a:r>
              <a:rPr lang="it-IT" sz="2200" b="1" dirty="0"/>
              <a:t>condizioni di nuova creazione </a:t>
            </a:r>
            <a:r>
              <a:rPr lang="it-IT" sz="2200" dirty="0" smtClean="0"/>
              <a:t>possono </a:t>
            </a:r>
            <a:r>
              <a:rPr lang="it-IT" sz="2200" dirty="0"/>
              <a:t>essere inserite solo </a:t>
            </a:r>
            <a:r>
              <a:rPr lang="it-IT" sz="2200" dirty="0" smtClean="0"/>
              <a:t>con la </a:t>
            </a:r>
            <a:r>
              <a:rPr lang="it-IT" sz="2200" b="1" dirty="0"/>
              <a:t>nuova modalità</a:t>
            </a:r>
          </a:p>
          <a:p>
            <a:pPr marL="0" indent="0">
              <a:buNone/>
            </a:pPr>
            <a:endParaRPr lang="it-IT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sz="2200" dirty="0"/>
              <a:t>E’ possibile la </a:t>
            </a:r>
            <a:r>
              <a:rPr lang="it-IT" sz="2200" b="1" dirty="0"/>
              <a:t>coesistenza di condizioni di accesso </a:t>
            </a:r>
            <a:r>
              <a:rPr lang="it-IT" sz="2200" dirty="0"/>
              <a:t>descritte secondo la </a:t>
            </a:r>
            <a:r>
              <a:rPr lang="it-IT" sz="2200" b="1" dirty="0"/>
              <a:t>vecchia modalità </a:t>
            </a:r>
            <a:r>
              <a:rPr lang="it-IT" sz="2200" dirty="0"/>
              <a:t>e </a:t>
            </a:r>
            <a:r>
              <a:rPr lang="it-IT" sz="2200" dirty="0" smtClean="0"/>
              <a:t>secondo </a:t>
            </a:r>
            <a:r>
              <a:rPr lang="it-IT" sz="2200" dirty="0"/>
              <a:t>la </a:t>
            </a:r>
            <a:r>
              <a:rPr lang="it-IT" sz="2200" b="1" dirty="0"/>
              <a:t>nuova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53844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3100" dirty="0" smtClean="0">
                <a:solidFill>
                  <a:srgbClr val="0070C0"/>
                </a:solidFill>
              </a:rPr>
              <a:t>Come orientarsi: la ricerca</a:t>
            </a:r>
            <a:endParaRPr lang="it-IT" sz="31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sz="2200" dirty="0"/>
              <a:t>Per </a:t>
            </a:r>
            <a:r>
              <a:rPr lang="it-IT" sz="2200" b="1" dirty="0"/>
              <a:t>orientarsi</a:t>
            </a:r>
            <a:r>
              <a:rPr lang="it-IT" sz="2200" dirty="0"/>
              <a:t> tra le condizioni della propria </a:t>
            </a:r>
            <a:r>
              <a:rPr lang="it-IT" sz="2200" dirty="0" smtClean="0"/>
              <a:t>biblioteca</a:t>
            </a:r>
            <a:endParaRPr lang="it-IT" sz="2200" dirty="0"/>
          </a:p>
          <a:p>
            <a:pPr marL="0" indent="0">
              <a:buNone/>
            </a:pPr>
            <a:r>
              <a:rPr lang="it-IT" sz="2200" dirty="0" smtClean="0"/>
              <a:t>è </a:t>
            </a:r>
            <a:r>
              <a:rPr lang="it-IT" sz="2200" dirty="0"/>
              <a:t>possibile </a:t>
            </a:r>
            <a:r>
              <a:rPr lang="it-IT" sz="2200" b="1" dirty="0" smtClean="0"/>
              <a:t>distinguere le vecchie condizioni dalle nuove</a:t>
            </a:r>
            <a:r>
              <a:rPr lang="it-IT" sz="2200" dirty="0" smtClean="0"/>
              <a:t>, spuntando </a:t>
            </a:r>
            <a:r>
              <a:rPr lang="it-IT" sz="2200" dirty="0"/>
              <a:t>l’opzione </a:t>
            </a:r>
            <a:r>
              <a:rPr lang="it-IT" sz="2200" dirty="0" smtClean="0"/>
              <a:t>adeguata nella maschera di ricerca delle condizioni di accesso:</a:t>
            </a:r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22583"/>
            <a:ext cx="8052589" cy="3735664"/>
          </a:xfrm>
          <a:prstGeom prst="rect">
            <a:avLst/>
          </a:prstGeom>
        </p:spPr>
      </p:pic>
      <p:sp>
        <p:nvSpPr>
          <p:cNvPr id="6" name="Freccia a destra 5"/>
          <p:cNvSpPr/>
          <p:nvPr/>
        </p:nvSpPr>
        <p:spPr>
          <a:xfrm>
            <a:off x="1907443" y="6264246"/>
            <a:ext cx="702754" cy="286183"/>
          </a:xfrm>
          <a:prstGeom prst="rightArrow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867890" y="6093229"/>
            <a:ext cx="6022899" cy="66501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471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3100" dirty="0" smtClean="0">
                <a:solidFill>
                  <a:srgbClr val="0070C0"/>
                </a:solidFill>
              </a:rPr>
              <a:t>Cosa è possibile fare</a:t>
            </a:r>
            <a:endParaRPr lang="it-IT" sz="31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it-IT" sz="2200" b="1" dirty="0"/>
              <a:t>Possibili azioni:</a:t>
            </a:r>
          </a:p>
          <a:p>
            <a:pPr marL="0" indent="0">
              <a:buNone/>
            </a:pPr>
            <a:endParaRPr lang="it-IT" sz="2200" b="1" dirty="0"/>
          </a:p>
          <a:p>
            <a:pPr marL="457200" indent="-457200">
              <a:buFont typeface="+mj-lt"/>
              <a:buAutoNum type="alphaUcPeriod"/>
            </a:pPr>
            <a:r>
              <a:rPr lang="it-IT" sz="2200" b="1" dirty="0"/>
              <a:t>Mantenere </a:t>
            </a:r>
            <a:r>
              <a:rPr lang="it-IT" sz="2200" dirty="0"/>
              <a:t>le </a:t>
            </a:r>
            <a:r>
              <a:rPr lang="it-IT" sz="2200" b="1" dirty="0"/>
              <a:t>condizioni</a:t>
            </a:r>
            <a:r>
              <a:rPr lang="it-IT" sz="2200" dirty="0"/>
              <a:t> </a:t>
            </a:r>
            <a:r>
              <a:rPr lang="it-IT" sz="2200" dirty="0" smtClean="0"/>
              <a:t>di accesso già </a:t>
            </a:r>
            <a:r>
              <a:rPr lang="it-IT" sz="2200" dirty="0"/>
              <a:t>inserite secondo la </a:t>
            </a:r>
            <a:r>
              <a:rPr lang="it-IT" sz="2200" b="1" dirty="0"/>
              <a:t>vecchia modalità</a:t>
            </a:r>
            <a:endParaRPr lang="it-IT" sz="2200" dirty="0"/>
          </a:p>
          <a:p>
            <a:pPr marL="457200" indent="-457200">
              <a:buFont typeface="+mj-lt"/>
              <a:buAutoNum type="alphaUcPeriod"/>
            </a:pPr>
            <a:r>
              <a:rPr lang="it-IT" sz="2200" b="1" dirty="0"/>
              <a:t>Trasformare </a:t>
            </a:r>
            <a:r>
              <a:rPr lang="it-IT" sz="2200" dirty="0"/>
              <a:t>una </a:t>
            </a:r>
            <a:r>
              <a:rPr lang="it-IT" sz="2200" b="1" dirty="0"/>
              <a:t>vecchia</a:t>
            </a:r>
            <a:r>
              <a:rPr lang="it-IT" sz="2200" dirty="0"/>
              <a:t> </a:t>
            </a:r>
            <a:r>
              <a:rPr lang="it-IT" sz="2200" dirty="0" smtClean="0"/>
              <a:t>condizione di accesso </a:t>
            </a:r>
            <a:r>
              <a:rPr lang="it-IT" sz="2200" dirty="0"/>
              <a:t>in una condizione descritta secondo la </a:t>
            </a:r>
            <a:r>
              <a:rPr lang="it-IT" sz="2200" b="1" dirty="0"/>
              <a:t>nuova</a:t>
            </a:r>
            <a:r>
              <a:rPr lang="it-IT" sz="2200" dirty="0"/>
              <a:t> modalità</a:t>
            </a:r>
          </a:p>
          <a:p>
            <a:pPr marL="457200" indent="-457200">
              <a:buFont typeface="+mj-lt"/>
              <a:buAutoNum type="alphaUcPeriod"/>
            </a:pPr>
            <a:r>
              <a:rPr lang="it-IT" sz="2200" b="1" dirty="0"/>
              <a:t>Inserire </a:t>
            </a:r>
            <a:r>
              <a:rPr lang="it-IT" sz="2200" dirty="0"/>
              <a:t>una </a:t>
            </a:r>
            <a:r>
              <a:rPr lang="it-IT" sz="2200" b="1" dirty="0"/>
              <a:t>nuova</a:t>
            </a:r>
            <a:r>
              <a:rPr lang="it-IT" sz="2200" dirty="0"/>
              <a:t> condizione </a:t>
            </a:r>
            <a:r>
              <a:rPr lang="it-IT" sz="2200" dirty="0" smtClean="0"/>
              <a:t>di accesso secondo </a:t>
            </a:r>
            <a:r>
              <a:rPr lang="it-IT" sz="2200" dirty="0"/>
              <a:t>la nuova modalità</a:t>
            </a:r>
          </a:p>
          <a:p>
            <a:pPr marL="0" indent="0">
              <a:buNone/>
            </a:pPr>
            <a:endParaRPr lang="it-IT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it-IT" sz="2200" dirty="0"/>
              <a:t>Nel gestionale tutti i passaggi necessari alla </a:t>
            </a:r>
            <a:r>
              <a:rPr lang="it-IT" sz="2200" b="1" dirty="0"/>
              <a:t>modifica</a:t>
            </a:r>
            <a:r>
              <a:rPr lang="it-IT" sz="2200" dirty="0"/>
              <a:t> di vecchie condizioni e all’</a:t>
            </a:r>
            <a:r>
              <a:rPr lang="it-IT" sz="2200" b="1" dirty="0"/>
              <a:t>inserimento</a:t>
            </a:r>
            <a:r>
              <a:rPr lang="it-IT" sz="2200" dirty="0"/>
              <a:t> di nuove, sono </a:t>
            </a:r>
            <a:r>
              <a:rPr lang="it-IT" sz="2200" b="1" dirty="0"/>
              <a:t>guidati</a:t>
            </a:r>
            <a:r>
              <a:rPr lang="it-IT" sz="2200" dirty="0"/>
              <a:t> da apposita messaggistica e link alle linee guida</a:t>
            </a:r>
          </a:p>
        </p:txBody>
      </p:sp>
    </p:spTree>
    <p:extLst>
      <p:ext uri="{BB962C8B-B14F-4D97-AF65-F5344CB8AC3E}">
        <p14:creationId xmlns:p14="http://schemas.microsoft.com/office/powerpoint/2010/main" val="369428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3100" dirty="0" smtClean="0">
                <a:solidFill>
                  <a:srgbClr val="0070C0"/>
                </a:solidFill>
              </a:rPr>
              <a:t>Mantenere le vecchie condizioni</a:t>
            </a:r>
            <a:endParaRPr lang="it-IT" sz="31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endParaRPr lang="it-IT" sz="2200" b="1" dirty="0" smtClean="0"/>
          </a:p>
          <a:p>
            <a:pPr marL="457200" indent="-457200">
              <a:buFont typeface="+mj-lt"/>
              <a:buAutoNum type="alphaUcPeriod"/>
            </a:pPr>
            <a:r>
              <a:rPr lang="it-IT" sz="2200" b="1" dirty="0" smtClean="0"/>
              <a:t>Mantenere </a:t>
            </a:r>
            <a:r>
              <a:rPr lang="it-IT" sz="2200" dirty="0"/>
              <a:t>le </a:t>
            </a:r>
            <a:r>
              <a:rPr lang="it-IT" sz="2200" b="1" dirty="0"/>
              <a:t>condizioni</a:t>
            </a:r>
            <a:r>
              <a:rPr lang="it-IT" sz="2200" dirty="0"/>
              <a:t> </a:t>
            </a:r>
            <a:r>
              <a:rPr lang="it-IT" sz="2200" dirty="0" smtClean="0"/>
              <a:t>di accesso già </a:t>
            </a:r>
            <a:r>
              <a:rPr lang="it-IT" sz="2200" dirty="0"/>
              <a:t>inserite secondo la </a:t>
            </a:r>
            <a:r>
              <a:rPr lang="it-IT" sz="2200" b="1" dirty="0"/>
              <a:t>vecchia modalità</a:t>
            </a:r>
            <a:endParaRPr lang="it-IT" sz="2200" dirty="0"/>
          </a:p>
          <a:p>
            <a:endParaRPr lang="it-IT" sz="2200" dirty="0"/>
          </a:p>
          <a:p>
            <a:pPr marL="1085850" lvl="1" indent="-342900"/>
            <a:r>
              <a:rPr lang="it-IT" sz="2200" dirty="0"/>
              <a:t>non si devono compilare i nuovi campi obbligatori</a:t>
            </a:r>
          </a:p>
          <a:p>
            <a:pPr marL="1085850" lvl="1" indent="-342900"/>
            <a:r>
              <a:rPr lang="it-IT" sz="2200" dirty="0"/>
              <a:t>non è più possibile </a:t>
            </a:r>
            <a:r>
              <a:rPr lang="it-IT" sz="2200" dirty="0" smtClean="0"/>
              <a:t>modificare il </a:t>
            </a:r>
            <a:r>
              <a:rPr lang="it-IT" sz="2200" dirty="0"/>
              <a:t>contenuto del campo </a:t>
            </a:r>
            <a:r>
              <a:rPr lang="it-IT" sz="2200" i="1" dirty="0" smtClean="0"/>
              <a:t>«Piattaforma/Editore»</a:t>
            </a:r>
            <a:endParaRPr lang="it-IT" sz="2200" i="1" dirty="0"/>
          </a:p>
          <a:p>
            <a:pPr marL="1085850" lvl="1" indent="-342900"/>
            <a:r>
              <a:rPr lang="it-IT" sz="2200" dirty="0"/>
              <a:t>i restanti campi della </a:t>
            </a:r>
            <a:r>
              <a:rPr lang="it-IT" sz="2200" dirty="0" smtClean="0"/>
              <a:t>condizione </a:t>
            </a:r>
            <a:r>
              <a:rPr lang="it-IT" sz="2200" dirty="0"/>
              <a:t>rimangono modificabili</a:t>
            </a:r>
          </a:p>
          <a:p>
            <a:pPr marL="1085850" lvl="1" indent="-342900"/>
            <a:r>
              <a:rPr lang="it-IT" sz="2200" dirty="0"/>
              <a:t>i campi assumono la denominazione prevista nella nuova procedura </a:t>
            </a:r>
            <a:r>
              <a:rPr lang="it-IT" sz="2200" dirty="0" smtClean="0"/>
              <a:t>(</a:t>
            </a:r>
            <a:r>
              <a:rPr lang="it-IT" sz="2200" dirty="0"/>
              <a:t>es. </a:t>
            </a:r>
            <a:r>
              <a:rPr lang="it-IT" sz="2200" i="1" dirty="0" smtClean="0"/>
              <a:t>«Piattaforma/Editore» </a:t>
            </a:r>
            <a:r>
              <a:rPr lang="it-IT" sz="2200" dirty="0"/>
              <a:t>al posto di </a:t>
            </a:r>
            <a:r>
              <a:rPr lang="it-IT" sz="2200" i="1" dirty="0" smtClean="0"/>
              <a:t>«Fornitore/Editore»</a:t>
            </a:r>
            <a:r>
              <a:rPr lang="it-IT" sz="2200" dirty="0" smtClean="0"/>
              <a:t>)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05077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3100" dirty="0" smtClean="0">
                <a:solidFill>
                  <a:srgbClr val="0070C0"/>
                </a:solidFill>
              </a:rPr>
              <a:t>Visualizzare le vecchie condizioni</a:t>
            </a:r>
            <a:endParaRPr lang="it-IT" sz="3100" dirty="0">
              <a:solidFill>
                <a:srgbClr val="0070C0"/>
              </a:solidFill>
            </a:endParaRPr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5424" y="1879921"/>
            <a:ext cx="8420793" cy="4546437"/>
          </a:xfrm>
          <a:prstGeom prst="rect">
            <a:avLst/>
          </a:prstGeom>
          <a:ln w="28575">
            <a:noFill/>
          </a:ln>
        </p:spPr>
      </p:pic>
      <p:sp>
        <p:nvSpPr>
          <p:cNvPr id="6" name="Rettangolo 5"/>
          <p:cNvSpPr/>
          <p:nvPr/>
        </p:nvSpPr>
        <p:spPr>
          <a:xfrm>
            <a:off x="1878676" y="3150524"/>
            <a:ext cx="2576946" cy="407323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1878676" y="3682538"/>
            <a:ext cx="764771" cy="390698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203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3100" dirty="0" smtClean="0">
                <a:solidFill>
                  <a:srgbClr val="0070C0"/>
                </a:solidFill>
              </a:rPr>
              <a:t>Effettuare il passaggio alla nuova modalità</a:t>
            </a:r>
            <a:endParaRPr lang="it-IT" sz="3100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 startAt="2"/>
            </a:pPr>
            <a:endParaRPr lang="it-IT" sz="2200" b="1" dirty="0" smtClean="0"/>
          </a:p>
          <a:p>
            <a:pPr marL="457200" indent="-457200">
              <a:buFont typeface="+mj-lt"/>
              <a:buAutoNum type="alphaUcPeriod" startAt="2"/>
            </a:pPr>
            <a:r>
              <a:rPr lang="it-IT" sz="2200" b="1" dirty="0" smtClean="0"/>
              <a:t>Trasformare </a:t>
            </a:r>
            <a:r>
              <a:rPr lang="it-IT" sz="2200" dirty="0"/>
              <a:t>una </a:t>
            </a:r>
            <a:r>
              <a:rPr lang="it-IT" sz="2200" b="1" dirty="0"/>
              <a:t>vecchia</a:t>
            </a:r>
            <a:r>
              <a:rPr lang="it-IT" sz="2200" dirty="0"/>
              <a:t> condizione di accesso in una condizione descritta secondo la </a:t>
            </a:r>
            <a:r>
              <a:rPr lang="it-IT" sz="2200" b="1" dirty="0"/>
              <a:t>nuova</a:t>
            </a:r>
            <a:r>
              <a:rPr lang="it-IT" sz="2200" dirty="0"/>
              <a:t> </a:t>
            </a:r>
            <a:r>
              <a:rPr lang="it-IT" sz="2200" dirty="0" smtClean="0"/>
              <a:t>modalità</a:t>
            </a:r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r>
              <a:rPr lang="it-IT" sz="2200" dirty="0" smtClean="0"/>
              <a:t>Un </a:t>
            </a:r>
            <a:r>
              <a:rPr lang="it-IT" sz="2200" dirty="0" err="1" smtClean="0"/>
              <a:t>alert</a:t>
            </a:r>
            <a:r>
              <a:rPr lang="it-IT" sz="2200" dirty="0" smtClean="0"/>
              <a:t> </a:t>
            </a:r>
            <a:r>
              <a:rPr lang="it-IT" sz="2200" dirty="0"/>
              <a:t>invita a effettuare il passaggio</a:t>
            </a:r>
            <a:r>
              <a:rPr lang="it-IT" sz="2200" dirty="0" smtClean="0"/>
              <a:t>:</a:t>
            </a:r>
          </a:p>
          <a:p>
            <a:pPr marL="0" indent="0">
              <a:buNone/>
            </a:pPr>
            <a:endParaRPr lang="it-IT" sz="2200" dirty="0" smtClean="0"/>
          </a:p>
          <a:p>
            <a:pPr marL="0" indent="0">
              <a:buNone/>
            </a:pPr>
            <a:endParaRPr lang="it-IT" sz="2200" dirty="0"/>
          </a:p>
          <a:p>
            <a:pPr marL="0" indent="0">
              <a:buNone/>
            </a:pPr>
            <a:endParaRPr lang="it-IT" sz="2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68289"/>
            <a:ext cx="10238570" cy="202543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947651" y="3940233"/>
            <a:ext cx="9991898" cy="1820487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7240385" y="4380807"/>
            <a:ext cx="1080655" cy="307571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diritto 8"/>
          <p:cNvCxnSpPr/>
          <p:nvPr/>
        </p:nvCxnSpPr>
        <p:spPr>
          <a:xfrm>
            <a:off x="1255222" y="5286895"/>
            <a:ext cx="6168043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34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949</Words>
  <Application>Microsoft Office PowerPoint</Application>
  <PresentationFormat>Widescreen</PresentationFormat>
  <Paragraphs>161</Paragraphs>
  <Slides>30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Wingdings</vt:lpstr>
      <vt:lpstr>Tema di Office</vt:lpstr>
      <vt:lpstr>Acnp revisionato</vt:lpstr>
      <vt:lpstr>                             In breve…</vt:lpstr>
      <vt:lpstr>                             Vecchia e nuova modalità</vt:lpstr>
      <vt:lpstr>                             Vecchie e nuove condizioni</vt:lpstr>
      <vt:lpstr>                             Come orientarsi: la ricerca</vt:lpstr>
      <vt:lpstr>                             Cosa è possibile fare</vt:lpstr>
      <vt:lpstr>                             Mantenere le vecchie condizioni</vt:lpstr>
      <vt:lpstr>                             Visualizzare le vecchie condizioni</vt:lpstr>
      <vt:lpstr>                             Effettuare il passaggio alla nuova modalità</vt:lpstr>
      <vt:lpstr>                             Inserire una nuova condizione</vt:lpstr>
      <vt:lpstr>                             Selezionare una piattaforma dalla lista</vt:lpstr>
      <vt:lpstr>                             Piattaforme mono-editore</vt:lpstr>
      <vt:lpstr>                             Visualizzazione della condizione nel gestionale</vt:lpstr>
      <vt:lpstr>                             Piattaforme multi-editore (1)</vt:lpstr>
      <vt:lpstr>                             Visualizzazione della condizione nel gestionale</vt:lpstr>
      <vt:lpstr>                             Piattaforme multi-editore (2)</vt:lpstr>
      <vt:lpstr>                             Visualizzazione della condizione nel gestionale</vt:lpstr>
      <vt:lpstr>                             Inserire una nuova piattaforma nella lista (1)</vt:lpstr>
      <vt:lpstr>                             Inserire una nuova piattaforma nella lista (2)</vt:lpstr>
      <vt:lpstr>                             Sito web: selezione dalla lista</vt:lpstr>
      <vt:lpstr>                             Visualizzazione della condizione nel gestionale</vt:lpstr>
      <vt:lpstr>                             Sito web: inserimento nella lista</vt:lpstr>
      <vt:lpstr>                             L’iter di validazione delle nuove entità</vt:lpstr>
      <vt:lpstr>                             Visualizzazione in OPAC</vt:lpstr>
      <vt:lpstr>                             Condizione con piattaforma mono-editore</vt:lpstr>
      <vt:lpstr>                             Condizione con piattaforma multi-editore         senza editore specifico</vt:lpstr>
      <vt:lpstr>                             Condizione con piattaforma multi-editore         con editore specifico</vt:lpstr>
      <vt:lpstr>                             Condizione con sito web</vt:lpstr>
      <vt:lpstr>                             Condizione con entità uguali</vt:lpstr>
      <vt:lpstr>Presentazione standard di PowerPoint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Acnp revisionato</dc:title>
  <dc:creator>Vincenzo Verniti</dc:creator>
  <cp:lastModifiedBy>Benedetta Riciputi</cp:lastModifiedBy>
  <cp:revision>143</cp:revision>
  <cp:lastPrinted>2019-02-25T13:17:30Z</cp:lastPrinted>
  <dcterms:created xsi:type="dcterms:W3CDTF">2019-01-21T07:29:30Z</dcterms:created>
  <dcterms:modified xsi:type="dcterms:W3CDTF">2019-03-01T15:32:03Z</dcterms:modified>
</cp:coreProperties>
</file>